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3"/>
  </p:notesMasterIdLst>
  <p:sldIdLst>
    <p:sldId id="256" r:id="rId2"/>
  </p:sldIdLst>
  <p:sldSz cx="32918400" cy="21945600"/>
  <p:notesSz cx="6858000" cy="9144000"/>
  <p:embeddedFontLst>
    <p:embeddedFont>
      <p:font typeface="Arial Narrow" panose="020B0604020202020204" pitchFamily="34" charset="0"/>
      <p:regular r:id="rId4"/>
      <p:bold r:id="rId5"/>
      <p:italic r:id="rId6"/>
      <p:boldItalic r:id="rId7"/>
    </p:embeddedFont>
    <p:embeddedFont>
      <p:font typeface="Fira Sans" panose="020B0503050000020004" pitchFamily="34" charset="0"/>
      <p:regular r:id="rId8"/>
      <p:bold r:id="rId9"/>
      <p:italic r:id="rId10"/>
      <p:boldItalic r:id="rId11"/>
    </p:embeddedFont>
    <p:embeddedFont>
      <p:font typeface="Roboto Mono" pitchFamily="49"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2231FC-C5A2-4653-9DC9-3A0FC1734DFB}">
  <a:tblStyle styleId="{162231FC-C5A2-4653-9DC9-3A0FC1734DFB}"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850D47C7-8036-4AC2-9FD0-3CB80614AA91}"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40"/>
  </p:normalViewPr>
  <p:slideViewPr>
    <p:cSldViewPr snapToGrid="0">
      <p:cViewPr>
        <p:scale>
          <a:sx n="33" d="100"/>
          <a:sy n="33" d="100"/>
        </p:scale>
        <p:origin x="1632"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ableStyles" Target="tableStyle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3400" b="0" i="0" u="none" strike="noStrike" cap="none">
                <a:solidFill>
                  <a:srgbClr val="000000"/>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
        <p:cNvGrpSpPr/>
        <p:nvPr/>
      </p:nvGrpSpPr>
      <p:grpSpPr>
        <a:xfrm>
          <a:off x="0" y="0"/>
          <a:ext cx="0" cy="0"/>
          <a:chOff x="0" y="0"/>
          <a:chExt cx="0" cy="0"/>
        </a:xfrm>
      </p:grpSpPr>
      <p:sp>
        <p:nvSpPr>
          <p:cNvPr id="14" name="Google Shape;14;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 name="Google Shape;15;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FB AI"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15910559" y="19756119"/>
            <a:ext cx="7680961" cy="1168401"/>
          </a:xfrm>
          <a:prstGeom prst="rect">
            <a:avLst/>
          </a:prstGeom>
          <a:noFill/>
          <a:ln>
            <a:noFill/>
          </a:ln>
        </p:spPr>
        <p:txBody>
          <a:bodyPr spcFirstLastPara="1" wrap="square" lIns="45700" tIns="45700" rIns="45700" bIns="45700" anchor="ctr" anchorCtr="0">
            <a:spAutoFit/>
          </a:bodyPr>
          <a:lstStyle>
            <a:lvl1pPr marL="0" marR="0" lvl="0"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FB AI Research ">
  <p:cSld name="FB AI Research ">
    <p:spTree>
      <p:nvGrpSpPr>
        <p:cNvPr id="1" name="Shape 11"/>
        <p:cNvGrpSpPr/>
        <p:nvPr/>
      </p:nvGrpSpPr>
      <p:grpSpPr>
        <a:xfrm>
          <a:off x="0" y="0"/>
          <a:ext cx="0" cy="0"/>
          <a:chOff x="0" y="0"/>
          <a:chExt cx="0" cy="0"/>
        </a:xfrm>
      </p:grpSpPr>
      <p:sp>
        <p:nvSpPr>
          <p:cNvPr id="12" name="Google Shape;12;p3"/>
          <p:cNvSpPr txBox="1">
            <a:spLocks noGrp="1"/>
          </p:cNvSpPr>
          <p:nvPr>
            <p:ph type="sldNum" idx="12"/>
          </p:nvPr>
        </p:nvSpPr>
        <p:spPr>
          <a:xfrm>
            <a:off x="15910559" y="19756119"/>
            <a:ext cx="7680961" cy="1168401"/>
          </a:xfrm>
          <a:prstGeom prst="rect">
            <a:avLst/>
          </a:prstGeom>
          <a:noFill/>
          <a:ln>
            <a:noFill/>
          </a:ln>
        </p:spPr>
        <p:txBody>
          <a:bodyPr spcFirstLastPara="1" wrap="square" lIns="45700" tIns="45700" rIns="45700" bIns="45700" anchor="ctr" anchorCtr="0">
            <a:spAutoFit/>
          </a:bodyPr>
          <a:lstStyle>
            <a:lvl1pPr marL="0" marR="0" lvl="0"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45920" y="294640"/>
            <a:ext cx="29626561" cy="4826001"/>
          </a:xfrm>
          <a:prstGeom prst="rect">
            <a:avLst/>
          </a:prstGeom>
          <a:noFill/>
          <a:ln>
            <a:noFill/>
          </a:ln>
        </p:spPr>
        <p:txBody>
          <a:bodyPr spcFirstLastPara="1" wrap="square" lIns="45700" tIns="45700" rIns="45700" bIns="45700" anchor="ctr" anchorCtr="0">
            <a:noAutofit/>
          </a:bodyPr>
          <a:lstStyle>
            <a:lvl1pPr marR="0" lvl="0"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1pPr>
            <a:lvl2pPr marR="0" lvl="1"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2pPr>
            <a:lvl3pPr marR="0" lvl="2"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3pPr>
            <a:lvl4pPr marR="0" lvl="3"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4pPr>
            <a:lvl5pPr marR="0" lvl="4"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5pPr>
            <a:lvl6pPr marR="0" lvl="5"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6pPr>
            <a:lvl7pPr marR="0" lvl="6"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7pPr>
            <a:lvl8pPr marR="0" lvl="7"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8pPr>
            <a:lvl9pPr marR="0" lvl="8" algn="l" rtl="0">
              <a:lnSpc>
                <a:spcPct val="90000"/>
              </a:lnSpc>
              <a:spcBef>
                <a:spcPts val="0"/>
              </a:spcBef>
              <a:spcAft>
                <a:spcPts val="0"/>
              </a:spcAft>
              <a:buClr>
                <a:srgbClr val="000000"/>
              </a:buClr>
              <a:buSzPts val="14000"/>
              <a:buFont typeface="Calibri"/>
              <a:buNone/>
              <a:defRPr sz="14000" b="0" i="0" u="none" strike="noStrike" cap="none">
                <a:solidFill>
                  <a:srgbClr val="000000"/>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1645920" y="5120640"/>
            <a:ext cx="29626561" cy="16824961"/>
          </a:xfrm>
          <a:prstGeom prst="rect">
            <a:avLst/>
          </a:prstGeom>
          <a:noFill/>
          <a:ln>
            <a:noFill/>
          </a:ln>
        </p:spPr>
        <p:txBody>
          <a:bodyPr spcFirstLastPara="1" wrap="square" lIns="45700" tIns="45700" rIns="45700" bIns="45700" anchor="t" anchorCtr="0">
            <a:noAutofit/>
          </a:bodyPr>
          <a:lstStyle>
            <a:lvl1pPr marL="457200" marR="0" lvl="0"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1pPr>
            <a:lvl2pPr marL="914400" marR="0" lvl="1"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2pPr>
            <a:lvl3pPr marL="1371600" marR="0" lvl="2"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3pPr>
            <a:lvl4pPr marL="1828800" marR="0" lvl="3"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4pPr>
            <a:lvl5pPr marL="2286000" marR="0" lvl="4"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5pPr>
            <a:lvl6pPr marL="2743200" marR="0" lvl="5"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6pPr>
            <a:lvl7pPr marL="3200400" marR="0" lvl="6"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7pPr>
            <a:lvl8pPr marL="3657600" marR="0" lvl="7"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8pPr>
            <a:lvl9pPr marL="4114800" marR="0" lvl="8" indent="-793750" algn="l" rtl="0">
              <a:lnSpc>
                <a:spcPct val="90000"/>
              </a:lnSpc>
              <a:spcBef>
                <a:spcPts val="3200"/>
              </a:spcBef>
              <a:spcAft>
                <a:spcPts val="0"/>
              </a:spcAft>
              <a:buClr>
                <a:srgbClr val="000000"/>
              </a:buClr>
              <a:buSzPts val="8900"/>
              <a:buFont typeface="Arial"/>
              <a:buChar char="•"/>
              <a:defRPr sz="89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15910559" y="19756119"/>
            <a:ext cx="7680961" cy="1168401"/>
          </a:xfrm>
          <a:prstGeom prst="rect">
            <a:avLst/>
          </a:prstGeom>
          <a:noFill/>
          <a:ln>
            <a:noFill/>
          </a:ln>
        </p:spPr>
        <p:txBody>
          <a:bodyPr spcFirstLastPara="1" wrap="square" lIns="45700" tIns="45700" rIns="45700" bIns="45700" anchor="ctr" anchorCtr="0">
            <a:spAutoFit/>
          </a:bodyPr>
          <a:lstStyle>
            <a:lvl1pPr marL="0" marR="0" lvl="0"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hyperlink" Target="https://doi.org/10.1145/3295748" TargetMode="External"/><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6.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
        <p:cNvGrpSpPr/>
        <p:nvPr/>
      </p:nvGrpSpPr>
      <p:grpSpPr>
        <a:xfrm>
          <a:off x="0" y="0"/>
          <a:ext cx="0" cy="0"/>
          <a:chOff x="0" y="0"/>
          <a:chExt cx="0" cy="0"/>
        </a:xfrm>
      </p:grpSpPr>
      <p:sp>
        <p:nvSpPr>
          <p:cNvPr id="17" name="Google Shape;17;p4"/>
          <p:cNvSpPr txBox="1"/>
          <p:nvPr/>
        </p:nvSpPr>
        <p:spPr>
          <a:xfrm>
            <a:off x="5868625" y="58453"/>
            <a:ext cx="16272300" cy="2618497"/>
          </a:xfrm>
          <a:prstGeom prst="rect">
            <a:avLst/>
          </a:prstGeom>
          <a:noFill/>
          <a:ln>
            <a:noFill/>
          </a:ln>
        </p:spPr>
        <p:txBody>
          <a:bodyPr spcFirstLastPara="1" wrap="square" lIns="45700" tIns="45700" rIns="45700" bIns="45700" anchor="t" anchorCtr="0">
            <a:spAutoFit/>
          </a:bodyPr>
          <a:lstStyle/>
          <a:p>
            <a:pPr marL="0" marR="0" lvl="0" indent="0" algn="ctr" rtl="0">
              <a:lnSpc>
                <a:spcPct val="113666"/>
              </a:lnSpc>
              <a:spcBef>
                <a:spcPts val="0"/>
              </a:spcBef>
              <a:spcAft>
                <a:spcPts val="0"/>
              </a:spcAft>
              <a:buClr>
                <a:srgbClr val="000000"/>
              </a:buClr>
              <a:buSzPts val="6000"/>
              <a:buFont typeface="Fira Sans"/>
              <a:buNone/>
            </a:pPr>
            <a:r>
              <a:rPr lang="en-US" sz="7200" b="0" i="0" u="none" strike="noStrike" cap="none" dirty="0">
                <a:solidFill>
                  <a:srgbClr val="000000"/>
                </a:solidFill>
                <a:latin typeface="Fira Sans"/>
                <a:ea typeface="Fira Sans"/>
                <a:cs typeface="Fira Sans"/>
                <a:sym typeface="Fira Sans"/>
              </a:rPr>
              <a:t>Comparing Image Captioning Models: VGG16 and </a:t>
            </a:r>
            <a:r>
              <a:rPr lang="en-US" sz="7200" b="0" i="0" u="none" strike="noStrike" cap="none" dirty="0" err="1">
                <a:solidFill>
                  <a:srgbClr val="000000"/>
                </a:solidFill>
                <a:latin typeface="Fira Sans"/>
                <a:ea typeface="Fira Sans"/>
                <a:cs typeface="Fira Sans"/>
                <a:sym typeface="Fira Sans"/>
              </a:rPr>
              <a:t>DenseNet</a:t>
            </a:r>
            <a:r>
              <a:rPr lang="en-US" sz="7200" b="0" i="0" u="none" strike="noStrike" cap="none" dirty="0">
                <a:solidFill>
                  <a:srgbClr val="000000"/>
                </a:solidFill>
                <a:latin typeface="Fira Sans"/>
                <a:ea typeface="Fira Sans"/>
                <a:cs typeface="Fira Sans"/>
                <a:sym typeface="Fira Sans"/>
              </a:rPr>
              <a:t> 201</a:t>
            </a:r>
            <a:endParaRPr sz="7200" b="0" i="0" u="none" strike="noStrike" cap="none" dirty="0">
              <a:solidFill>
                <a:srgbClr val="003DA5"/>
              </a:solidFill>
              <a:latin typeface="Fira Sans"/>
              <a:ea typeface="Fira Sans"/>
              <a:cs typeface="Fira Sans"/>
              <a:sym typeface="Fira Sans"/>
            </a:endParaRPr>
          </a:p>
        </p:txBody>
      </p:sp>
      <p:sp>
        <p:nvSpPr>
          <p:cNvPr id="18" name="Google Shape;18;p4"/>
          <p:cNvSpPr txBox="1"/>
          <p:nvPr/>
        </p:nvSpPr>
        <p:spPr>
          <a:xfrm>
            <a:off x="7868525" y="2538733"/>
            <a:ext cx="17988300" cy="628500"/>
          </a:xfrm>
          <a:prstGeom prst="rect">
            <a:avLst/>
          </a:prstGeom>
          <a:noFill/>
          <a:ln>
            <a:noFill/>
          </a:ln>
        </p:spPr>
        <p:txBody>
          <a:bodyPr spcFirstLastPara="1" wrap="square" lIns="45700" tIns="45700" rIns="45700" bIns="45700" anchor="t" anchorCtr="0">
            <a:spAutoFit/>
          </a:bodyPr>
          <a:lstStyle/>
          <a:p>
            <a:pPr marL="0" marR="0" lvl="0" indent="0" algn="l" rtl="0">
              <a:lnSpc>
                <a:spcPct val="120000"/>
              </a:lnSpc>
              <a:spcBef>
                <a:spcPts val="0"/>
              </a:spcBef>
              <a:spcAft>
                <a:spcPts val="0"/>
              </a:spcAft>
              <a:buClr>
                <a:srgbClr val="000000"/>
              </a:buClr>
              <a:buSzPts val="3200"/>
              <a:buFont typeface="Arial"/>
              <a:buNone/>
            </a:pPr>
            <a:r>
              <a:rPr lang="en-US" sz="3200" b="1" i="0" u="none" strike="noStrike" cap="none" dirty="0">
                <a:solidFill>
                  <a:srgbClr val="000000"/>
                </a:solidFill>
                <a:latin typeface="Arial"/>
                <a:ea typeface="Arial"/>
                <a:cs typeface="Arial"/>
                <a:sym typeface="Arial"/>
              </a:rPr>
              <a:t>Srilekha Rayedi and Harshith Makkapati, </a:t>
            </a:r>
            <a:r>
              <a:rPr lang="en-US" sz="3200" b="1" i="1" u="none" strike="noStrike" cap="none" dirty="0">
                <a:solidFill>
                  <a:srgbClr val="7F7F7F"/>
                </a:solidFill>
                <a:latin typeface="Arial Narrow"/>
                <a:ea typeface="Arial Narrow"/>
                <a:cs typeface="Arial Narrow"/>
                <a:sym typeface="Arial Narrow"/>
              </a:rPr>
              <a:t>University of Houston</a:t>
            </a:r>
            <a:endParaRPr sz="3200" b="0" i="0" u="none" strike="noStrike" cap="none" dirty="0">
              <a:solidFill>
                <a:srgbClr val="000000"/>
              </a:solidFill>
              <a:latin typeface="Calibri"/>
              <a:ea typeface="Calibri"/>
              <a:cs typeface="Calibri"/>
              <a:sym typeface="Calibri"/>
            </a:endParaRPr>
          </a:p>
        </p:txBody>
      </p:sp>
      <p:sp>
        <p:nvSpPr>
          <p:cNvPr id="19" name="Google Shape;19;p4"/>
          <p:cNvSpPr/>
          <p:nvPr/>
        </p:nvSpPr>
        <p:spPr>
          <a:xfrm>
            <a:off x="1045638" y="3515466"/>
            <a:ext cx="9513353" cy="697796"/>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Motivation Applications</a:t>
            </a:r>
            <a:endParaRPr sz="1400" b="0" i="0" u="none" strike="noStrike" cap="none">
              <a:solidFill>
                <a:srgbClr val="EDEDED"/>
              </a:solidFill>
              <a:latin typeface="Arial"/>
              <a:ea typeface="Arial"/>
              <a:cs typeface="Arial"/>
              <a:sym typeface="Arial"/>
            </a:endParaRPr>
          </a:p>
        </p:txBody>
      </p:sp>
      <p:cxnSp>
        <p:nvCxnSpPr>
          <p:cNvPr id="20" name="Google Shape;20;p4"/>
          <p:cNvCxnSpPr/>
          <p:nvPr/>
        </p:nvCxnSpPr>
        <p:spPr>
          <a:xfrm>
            <a:off x="10580379" y="3524768"/>
            <a:ext cx="0" cy="18420832"/>
          </a:xfrm>
          <a:prstGeom prst="straightConnector1">
            <a:avLst/>
          </a:prstGeom>
          <a:noFill/>
          <a:ln w="63500" cap="flat" cmpd="sng">
            <a:solidFill>
              <a:srgbClr val="7F7F7F"/>
            </a:solidFill>
            <a:prstDash val="solid"/>
            <a:round/>
            <a:headEnd type="none" w="sm" len="sm"/>
            <a:tailEnd type="none" w="sm" len="sm"/>
          </a:ln>
        </p:spPr>
      </p:cxnSp>
      <p:cxnSp>
        <p:nvCxnSpPr>
          <p:cNvPr id="21" name="Google Shape;21;p4"/>
          <p:cNvCxnSpPr/>
          <p:nvPr/>
        </p:nvCxnSpPr>
        <p:spPr>
          <a:xfrm>
            <a:off x="21667522" y="3504108"/>
            <a:ext cx="0" cy="18420832"/>
          </a:xfrm>
          <a:prstGeom prst="straightConnector1">
            <a:avLst/>
          </a:prstGeom>
          <a:noFill/>
          <a:ln w="63500" cap="flat" cmpd="sng">
            <a:solidFill>
              <a:srgbClr val="7F7F7F"/>
            </a:solidFill>
            <a:prstDash val="solid"/>
            <a:round/>
            <a:headEnd type="none" w="sm" len="sm"/>
            <a:tailEnd type="none" w="sm" len="sm"/>
          </a:ln>
        </p:spPr>
      </p:cxnSp>
      <p:sp>
        <p:nvSpPr>
          <p:cNvPr id="22" name="Google Shape;22;p4"/>
          <p:cNvSpPr txBox="1"/>
          <p:nvPr/>
        </p:nvSpPr>
        <p:spPr>
          <a:xfrm>
            <a:off x="1056900" y="4456375"/>
            <a:ext cx="8773200" cy="2001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1600" b="0" i="0" u="none" strike="noStrike" cap="none">
                <a:solidFill>
                  <a:srgbClr val="000000"/>
                </a:solidFill>
                <a:latin typeface="Arial"/>
                <a:ea typeface="Arial"/>
                <a:cs typeface="Arial"/>
                <a:sym typeface="Arial"/>
              </a:rPr>
              <a:t>Creating captions for images involves computer vision and natural language processing to form textual interpretations of visual content. In this project we are evaluating two models(VGG16 and </a:t>
            </a:r>
            <a:r>
              <a:rPr lang="en-US" sz="1600"/>
              <a:t>DenseNetx 201</a:t>
            </a:r>
            <a:r>
              <a:rPr lang="en-US" sz="1600" b="0" i="0" u="none" strike="noStrike" cap="none">
                <a:solidFill>
                  <a:srgbClr val="000000"/>
                </a:solidFill>
                <a:latin typeface="Arial"/>
                <a:ea typeface="Arial"/>
                <a:cs typeface="Arial"/>
                <a:sym typeface="Arial"/>
              </a:rPr>
              <a:t>) for an image captioning system. It is a Combination of Convolutional Neural Networks (CNNs) and Long Short-Term Memory networks (LSTMs) to process and narrate visual data. We aim to distinguish how different image captioning is by comparing it with two models and utilizing the </a:t>
            </a:r>
            <a:r>
              <a:rPr lang="en-US" sz="1600"/>
              <a:t>Flickr 8k</a:t>
            </a:r>
            <a:r>
              <a:rPr lang="en-US" sz="1600" b="0" i="0" u="none" strike="noStrike" cap="none">
                <a:solidFill>
                  <a:srgbClr val="000000"/>
                </a:solidFill>
                <a:latin typeface="Arial"/>
                <a:ea typeface="Arial"/>
                <a:cs typeface="Arial"/>
                <a:sym typeface="Arial"/>
              </a:rPr>
              <a:t> dataset for validation. Our approach involves using a pretrained CNN to identify crucial features in images and integrating these features into the LSTM part of our model, which is responsible for generating consistent and context-aware captions</a:t>
            </a:r>
            <a:r>
              <a:rPr lang="en-US" sz="1800" b="0" i="0" u="none" strike="noStrike" cap="none">
                <a:solidFill>
                  <a:srgbClr val="000000"/>
                </a:solidFill>
                <a:latin typeface="Arial"/>
                <a:ea typeface="Arial"/>
                <a:cs typeface="Arial"/>
                <a:sym typeface="Arial"/>
              </a:rPr>
              <a:t>.</a:t>
            </a:r>
            <a:endParaRPr sz="1800" b="0" i="0" u="none" strike="noStrike" cap="none">
              <a:solidFill>
                <a:srgbClr val="000000"/>
              </a:solidFill>
              <a:latin typeface="Calibri"/>
              <a:ea typeface="Calibri"/>
              <a:cs typeface="Calibri"/>
              <a:sym typeface="Calibri"/>
            </a:endParaRPr>
          </a:p>
        </p:txBody>
      </p:sp>
      <p:sp>
        <p:nvSpPr>
          <p:cNvPr id="23" name="Google Shape;23;p4"/>
          <p:cNvSpPr txBox="1"/>
          <p:nvPr/>
        </p:nvSpPr>
        <p:spPr>
          <a:xfrm>
            <a:off x="798850" y="11439713"/>
            <a:ext cx="9005100" cy="4617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1F3864"/>
              </a:buClr>
              <a:buSzPts val="2400"/>
              <a:buFont typeface="Arial"/>
              <a:buNone/>
            </a:pPr>
            <a:r>
              <a:rPr lang="en-US" sz="2400" b="1" i="0" u="none" strike="noStrike" cap="none">
                <a:solidFill>
                  <a:srgbClr val="1F3864"/>
                </a:solidFill>
                <a:latin typeface="Arial"/>
                <a:ea typeface="Arial"/>
                <a:cs typeface="Arial"/>
                <a:sym typeface="Arial"/>
              </a:rPr>
              <a:t>Image Captioning with Deep Learning Architectures</a:t>
            </a:r>
            <a:endParaRPr sz="1400" b="0" i="0" u="none" strike="noStrike" cap="none">
              <a:solidFill>
                <a:srgbClr val="000000"/>
              </a:solidFill>
              <a:latin typeface="Arial"/>
              <a:ea typeface="Arial"/>
              <a:cs typeface="Arial"/>
              <a:sym typeface="Arial"/>
            </a:endParaRPr>
          </a:p>
        </p:txBody>
      </p:sp>
      <p:grpSp>
        <p:nvGrpSpPr>
          <p:cNvPr id="24" name="Google Shape;24;p4"/>
          <p:cNvGrpSpPr/>
          <p:nvPr/>
        </p:nvGrpSpPr>
        <p:grpSpPr>
          <a:xfrm>
            <a:off x="454979" y="18704114"/>
            <a:ext cx="9886863" cy="2929172"/>
            <a:chOff x="239022" y="5071574"/>
            <a:chExt cx="9343978" cy="2492700"/>
          </a:xfrm>
        </p:grpSpPr>
        <p:sp>
          <p:nvSpPr>
            <p:cNvPr id="25" name="Google Shape;25;p4"/>
            <p:cNvSpPr/>
            <p:nvPr/>
          </p:nvSpPr>
          <p:spPr>
            <a:xfrm>
              <a:off x="239022" y="5071574"/>
              <a:ext cx="9261000" cy="2492700"/>
            </a:xfrm>
            <a:prstGeom prst="roundRect">
              <a:avLst>
                <a:gd name="adj" fmla="val 16667"/>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Calibri"/>
                <a:buNone/>
              </a:pPr>
              <a:endParaRPr sz="2000" b="0" i="0" u="none" strike="noStrike" cap="none">
                <a:solidFill>
                  <a:schemeClr val="dk1"/>
                </a:solidFill>
                <a:latin typeface="Calibri"/>
                <a:ea typeface="Calibri"/>
                <a:cs typeface="Calibri"/>
                <a:sym typeface="Calibri"/>
              </a:endParaRPr>
            </a:p>
          </p:txBody>
        </p:sp>
        <p:sp>
          <p:nvSpPr>
            <p:cNvPr id="26" name="Google Shape;26;p4"/>
            <p:cNvSpPr txBox="1"/>
            <p:nvPr/>
          </p:nvSpPr>
          <p:spPr>
            <a:xfrm>
              <a:off x="626038" y="5157771"/>
              <a:ext cx="8874000" cy="55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a:solidFill>
                    <a:srgbClr val="FF9900"/>
                  </a:solidFill>
                  <a:latin typeface="Calibri"/>
                  <a:ea typeface="Calibri"/>
                  <a:cs typeface="Calibri"/>
                  <a:sym typeface="Calibri"/>
                </a:rPr>
                <a:t>I</a:t>
              </a:r>
              <a:r>
                <a:rPr lang="en-US" sz="1600" b="1">
                  <a:solidFill>
                    <a:srgbClr val="FF9900"/>
                  </a:solidFill>
                  <a:latin typeface="Calibri"/>
                  <a:ea typeface="Calibri"/>
                  <a:cs typeface="Calibri"/>
                  <a:sym typeface="Calibri"/>
                </a:rPr>
                <a:t>nput Processing:</a:t>
              </a:r>
              <a:r>
                <a:rPr lang="en-US" sz="1600" b="0" i="0" u="none" strike="noStrike" cap="none">
                  <a:solidFill>
                    <a:srgbClr val="000000"/>
                  </a:solidFill>
                  <a:latin typeface="Calibri"/>
                  <a:ea typeface="Calibri"/>
                  <a:cs typeface="Calibri"/>
                  <a:sym typeface="Calibri"/>
                </a:rPr>
                <a:t>. </a:t>
              </a:r>
              <a:r>
                <a:rPr lang="en-US" sz="1600">
                  <a:latin typeface="Calibri"/>
                  <a:ea typeface="Calibri"/>
                  <a:cs typeface="Calibri"/>
                  <a:sym typeface="Calibri"/>
                </a:rPr>
                <a:t>Resize input images to  224 × 224 224×224. </a:t>
              </a:r>
              <a:endParaRPr sz="1600">
                <a:latin typeface="Calibri"/>
                <a:ea typeface="Calibri"/>
                <a:cs typeface="Calibri"/>
                <a:sym typeface="Calibri"/>
              </a:endParaRPr>
            </a:p>
            <a:p>
              <a:pPr marL="1828800" marR="0" lvl="0" indent="0" algn="l" rtl="0">
                <a:lnSpc>
                  <a:spcPct val="100000"/>
                </a:lnSpc>
                <a:spcBef>
                  <a:spcPts val="0"/>
                </a:spcBef>
                <a:spcAft>
                  <a:spcPts val="0"/>
                </a:spcAft>
                <a:buClr>
                  <a:srgbClr val="000000"/>
                </a:buClr>
                <a:buSzPts val="2000"/>
                <a:buFont typeface="Calibri"/>
                <a:buNone/>
              </a:pPr>
              <a:r>
                <a:rPr lang="en-US" sz="1600">
                  <a:latin typeface="Calibri"/>
                  <a:ea typeface="Calibri"/>
                  <a:cs typeface="Calibri"/>
                  <a:sym typeface="Calibri"/>
                </a:rPr>
                <a:t>  Tokenize and pad captions to a fixed length. </a:t>
              </a:r>
              <a:endParaRPr sz="1600" b="0" i="0" u="none" strike="noStrike" cap="none">
                <a:solidFill>
                  <a:srgbClr val="000000"/>
                </a:solidFill>
                <a:latin typeface="Arial"/>
                <a:ea typeface="Arial"/>
                <a:cs typeface="Arial"/>
                <a:sym typeface="Arial"/>
              </a:endParaRPr>
            </a:p>
          </p:txBody>
        </p:sp>
        <p:sp>
          <p:nvSpPr>
            <p:cNvPr id="27" name="Google Shape;27;p4"/>
            <p:cNvSpPr txBox="1"/>
            <p:nvPr/>
          </p:nvSpPr>
          <p:spPr>
            <a:xfrm>
              <a:off x="648230" y="5811779"/>
              <a:ext cx="8874000" cy="602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a:solidFill>
                    <a:srgbClr val="FF9900"/>
                  </a:solidFill>
                  <a:latin typeface="Calibri"/>
                  <a:ea typeface="Calibri"/>
                  <a:cs typeface="Calibri"/>
                  <a:sym typeface="Calibri"/>
                </a:rPr>
                <a:t>Feature Extraction: </a:t>
              </a:r>
              <a:r>
                <a:rPr lang="en-US" sz="2000">
                  <a:latin typeface="Calibri"/>
                  <a:ea typeface="Calibri"/>
                  <a:cs typeface="Calibri"/>
                  <a:sym typeface="Calibri"/>
                </a:rPr>
                <a:t>Use pre-trained CNNs (e.g., VGG16, DenseNet201) to extract visual features.</a:t>
              </a:r>
              <a:endParaRPr sz="1400" b="0" i="0" u="none" strike="noStrike" cap="none">
                <a:solidFill>
                  <a:srgbClr val="000000"/>
                </a:solidFill>
                <a:latin typeface="Arial"/>
                <a:ea typeface="Arial"/>
                <a:cs typeface="Arial"/>
                <a:sym typeface="Arial"/>
              </a:endParaRPr>
            </a:p>
          </p:txBody>
        </p:sp>
        <p:sp>
          <p:nvSpPr>
            <p:cNvPr id="28" name="Google Shape;28;p4"/>
            <p:cNvSpPr txBox="1"/>
            <p:nvPr/>
          </p:nvSpPr>
          <p:spPr>
            <a:xfrm>
              <a:off x="626018" y="6465418"/>
              <a:ext cx="8874000" cy="602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a:solidFill>
                    <a:srgbClr val="FF9900"/>
                  </a:solidFill>
                  <a:latin typeface="Calibri"/>
                  <a:ea typeface="Calibri"/>
                  <a:cs typeface="Calibri"/>
                  <a:sym typeface="Calibri"/>
                </a:rPr>
                <a:t>Caption Generation:</a:t>
              </a:r>
              <a:r>
                <a:rPr lang="en-US" sz="2000" b="0" i="0" u="none" strike="noStrike" cap="none">
                  <a:solidFill>
                    <a:srgbClr val="000000"/>
                  </a:solidFill>
                  <a:latin typeface="Calibri"/>
                  <a:ea typeface="Calibri"/>
                  <a:cs typeface="Calibri"/>
                  <a:sym typeface="Calibri"/>
                </a:rPr>
                <a:t> </a:t>
              </a:r>
              <a:r>
                <a:rPr lang="en-US" sz="2000">
                  <a:latin typeface="Calibri"/>
                  <a:ea typeface="Calibri"/>
                  <a:cs typeface="Calibri"/>
                  <a:sym typeface="Calibri"/>
                </a:rPr>
                <a:t> An LSTM decoder generates captions sequentially by combining CNN-extracted image features with word embeddings at each step.</a:t>
              </a:r>
              <a:endParaRPr sz="1400" b="0" i="0" u="none" strike="noStrike" cap="none">
                <a:solidFill>
                  <a:srgbClr val="000000"/>
                </a:solidFill>
                <a:latin typeface="Arial"/>
                <a:ea typeface="Arial"/>
                <a:cs typeface="Arial"/>
                <a:sym typeface="Arial"/>
              </a:endParaRPr>
            </a:p>
          </p:txBody>
        </p:sp>
        <p:sp>
          <p:nvSpPr>
            <p:cNvPr id="29" name="Google Shape;29;p4"/>
            <p:cNvSpPr txBox="1"/>
            <p:nvPr/>
          </p:nvSpPr>
          <p:spPr>
            <a:xfrm>
              <a:off x="709000" y="7119060"/>
              <a:ext cx="8874000" cy="340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a:solidFill>
                    <a:srgbClr val="FF9900"/>
                  </a:solidFill>
                  <a:latin typeface="Calibri"/>
                  <a:ea typeface="Calibri"/>
                  <a:cs typeface="Calibri"/>
                  <a:sym typeface="Calibri"/>
                </a:rPr>
                <a:t>Output:  </a:t>
              </a:r>
              <a:r>
                <a:rPr lang="en-US" sz="2000">
                  <a:solidFill>
                    <a:schemeClr val="dk1"/>
                  </a:solidFill>
                  <a:latin typeface="Calibri"/>
                  <a:ea typeface="Calibri"/>
                  <a:cs typeface="Calibri"/>
                  <a:sym typeface="Calibri"/>
                </a:rPr>
                <a:t>A complete caption generated word by word.</a:t>
              </a:r>
              <a:endParaRPr sz="1400" i="0" u="none" strike="noStrike" cap="none">
                <a:solidFill>
                  <a:schemeClr val="dk1"/>
                </a:solidFill>
              </a:endParaRPr>
            </a:p>
          </p:txBody>
        </p:sp>
      </p:grpSp>
      <p:sp>
        <p:nvSpPr>
          <p:cNvPr id="30" name="Google Shape;30;p4"/>
          <p:cNvSpPr/>
          <p:nvPr/>
        </p:nvSpPr>
        <p:spPr>
          <a:xfrm>
            <a:off x="10906700" y="18708650"/>
            <a:ext cx="10541100" cy="2929200"/>
          </a:xfrm>
          <a:prstGeom prst="roundRect">
            <a:avLst>
              <a:gd name="adj" fmla="val 16667"/>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Calibri"/>
              <a:buNone/>
            </a:pPr>
            <a:endParaRPr sz="2000" b="0" i="0" u="none" strike="noStrike" cap="none">
              <a:solidFill>
                <a:schemeClr val="dk1"/>
              </a:solidFill>
              <a:latin typeface="Calibri"/>
              <a:ea typeface="Calibri"/>
              <a:cs typeface="Calibri"/>
              <a:sym typeface="Calibri"/>
            </a:endParaRPr>
          </a:p>
        </p:txBody>
      </p:sp>
      <p:sp>
        <p:nvSpPr>
          <p:cNvPr id="31" name="Google Shape;31;p4"/>
          <p:cNvSpPr txBox="1"/>
          <p:nvPr/>
        </p:nvSpPr>
        <p:spPr>
          <a:xfrm>
            <a:off x="11070600" y="19131650"/>
            <a:ext cx="10106700" cy="1616100"/>
          </a:xfrm>
          <a:prstGeom prst="rect">
            <a:avLst/>
          </a:prstGeom>
          <a:noFill/>
          <a:ln>
            <a:noFill/>
          </a:ln>
        </p:spPr>
        <p:txBody>
          <a:bodyPr spcFirstLastPara="1" wrap="square" lIns="91425" tIns="45700" rIns="91425" bIns="45700" anchor="t" anchorCtr="0">
            <a:spAutoFit/>
          </a:bodyPr>
          <a:lstStyle/>
          <a:p>
            <a:pPr marL="457200" marR="0" lvl="0" indent="-355600" algn="l" rtl="0">
              <a:lnSpc>
                <a:spcPct val="115000"/>
              </a:lnSpc>
              <a:spcBef>
                <a:spcPts val="120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Accuracy</a:t>
            </a:r>
            <a:r>
              <a:rPr lang="en-US" sz="2000" b="0" i="0" u="none" strike="noStrike" cap="none">
                <a:solidFill>
                  <a:schemeClr val="dk1"/>
                </a:solidFill>
                <a:latin typeface="Calibri"/>
                <a:ea typeface="Calibri"/>
                <a:cs typeface="Calibri"/>
                <a:sym typeface="Calibri"/>
              </a:rPr>
              <a:t>: High BLEU score with coherent captions.</a:t>
            </a:r>
            <a:endParaRPr sz="2000" b="0" i="0" u="none" strike="noStrike" cap="none">
              <a:solidFill>
                <a:schemeClr val="dk1"/>
              </a:solidFill>
              <a:latin typeface="Calibri"/>
              <a:ea typeface="Calibri"/>
              <a:cs typeface="Calibri"/>
              <a:sym typeface="Calibri"/>
            </a:endParaRPr>
          </a:p>
          <a:p>
            <a:pPr marL="457200" marR="0" lvl="0" indent="-355600" algn="l" rtl="0">
              <a:lnSpc>
                <a:spcPct val="115000"/>
              </a:lnSpc>
              <a:spcBef>
                <a:spcPts val="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Scalability</a:t>
            </a:r>
            <a:r>
              <a:rPr lang="en-US" sz="2000" b="0" i="0" u="none" strike="noStrike" cap="none">
                <a:solidFill>
                  <a:schemeClr val="dk1"/>
                </a:solidFill>
                <a:latin typeface="Calibri"/>
                <a:ea typeface="Calibri"/>
                <a:cs typeface="Calibri"/>
                <a:sym typeface="Calibri"/>
              </a:rPr>
              <a:t>: Adaptable to different datasets.</a:t>
            </a:r>
            <a:endParaRPr sz="2000" b="0" i="0" u="none" strike="noStrike" cap="none">
              <a:solidFill>
                <a:schemeClr val="dk1"/>
              </a:solidFill>
              <a:latin typeface="Calibri"/>
              <a:ea typeface="Calibri"/>
              <a:cs typeface="Calibri"/>
              <a:sym typeface="Calibri"/>
            </a:endParaRPr>
          </a:p>
          <a:p>
            <a:pPr marL="457200" marR="0" lvl="0" indent="-355600" algn="l" rtl="0">
              <a:lnSpc>
                <a:spcPct val="115000"/>
              </a:lnSpc>
              <a:spcBef>
                <a:spcPts val="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Interpretability</a:t>
            </a:r>
            <a:r>
              <a:rPr lang="en-US" sz="2000" b="0" i="0" u="none" strike="noStrike" cap="none">
                <a:solidFill>
                  <a:schemeClr val="dk1"/>
                </a:solidFill>
                <a:latin typeface="Calibri"/>
                <a:ea typeface="Calibri"/>
                <a:cs typeface="Calibri"/>
                <a:sym typeface="Calibri"/>
              </a:rPr>
              <a:t>: Clear role of CNN for features and LSTM for sequences.</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1200"/>
              </a:spcBef>
              <a:spcAft>
                <a:spcPts val="0"/>
              </a:spcAft>
              <a:buClr>
                <a:srgbClr val="000000"/>
              </a:buClr>
              <a:buSzPts val="2000"/>
              <a:buFont typeface="Calibri"/>
              <a:buNone/>
            </a:pPr>
            <a:endParaRPr sz="2000" b="0" i="0" u="none" strike="noStrike" cap="none">
              <a:solidFill>
                <a:srgbClr val="000000"/>
              </a:solidFill>
              <a:latin typeface="Calibri"/>
              <a:ea typeface="Calibri"/>
              <a:cs typeface="Calibri"/>
              <a:sym typeface="Calibri"/>
            </a:endParaRPr>
          </a:p>
        </p:txBody>
      </p:sp>
      <p:sp>
        <p:nvSpPr>
          <p:cNvPr id="32" name="Google Shape;32;p4"/>
          <p:cNvSpPr txBox="1"/>
          <p:nvPr/>
        </p:nvSpPr>
        <p:spPr>
          <a:xfrm>
            <a:off x="11075850" y="18858213"/>
            <a:ext cx="68835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i="0" u="none" strike="noStrike" cap="none">
                <a:solidFill>
                  <a:srgbClr val="000000"/>
                </a:solidFill>
                <a:latin typeface="Calibri"/>
                <a:ea typeface="Calibri"/>
                <a:cs typeface="Calibri"/>
                <a:sym typeface="Calibri"/>
              </a:rPr>
              <a:t>Benefits:</a:t>
            </a:r>
            <a:endParaRPr sz="1400" b="0" i="0" u="none" strike="noStrike" cap="none">
              <a:solidFill>
                <a:srgbClr val="000000"/>
              </a:solidFill>
              <a:latin typeface="Arial"/>
              <a:ea typeface="Arial"/>
              <a:cs typeface="Arial"/>
              <a:sym typeface="Arial"/>
            </a:endParaRPr>
          </a:p>
        </p:txBody>
      </p:sp>
      <p:sp>
        <p:nvSpPr>
          <p:cNvPr id="33" name="Google Shape;33;p4"/>
          <p:cNvSpPr txBox="1"/>
          <p:nvPr/>
        </p:nvSpPr>
        <p:spPr>
          <a:xfrm>
            <a:off x="21893674" y="4422875"/>
            <a:ext cx="6148500" cy="4308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1F3864"/>
              </a:buClr>
              <a:buSzPts val="2400"/>
              <a:buFont typeface="Arial"/>
              <a:buNone/>
            </a:pPr>
            <a:r>
              <a:rPr lang="en-US" sz="2200" b="1" i="0" u="none" strike="noStrike" cap="none">
                <a:solidFill>
                  <a:srgbClr val="1F3864"/>
                </a:solidFill>
                <a:latin typeface="Calibri"/>
                <a:ea typeface="Calibri"/>
                <a:cs typeface="Calibri"/>
                <a:sym typeface="Calibri"/>
              </a:rPr>
              <a:t>Loss Score of VGG16 and </a:t>
            </a:r>
            <a:r>
              <a:rPr lang="en-US" sz="2200" b="1">
                <a:solidFill>
                  <a:srgbClr val="1F3864"/>
                </a:solidFill>
                <a:latin typeface="Calibri"/>
                <a:ea typeface="Calibri"/>
                <a:cs typeface="Calibri"/>
                <a:sym typeface="Calibri"/>
              </a:rPr>
              <a:t>DenseNet 201</a:t>
            </a:r>
            <a:endParaRPr sz="2200" b="1" i="0" u="none" strike="noStrike" cap="none">
              <a:solidFill>
                <a:srgbClr val="1F3864"/>
              </a:solidFill>
              <a:latin typeface="Calibri"/>
              <a:ea typeface="Calibri"/>
              <a:cs typeface="Calibri"/>
              <a:sym typeface="Calibri"/>
            </a:endParaRPr>
          </a:p>
        </p:txBody>
      </p:sp>
      <p:sp>
        <p:nvSpPr>
          <p:cNvPr id="34" name="Google Shape;34;p4"/>
          <p:cNvSpPr txBox="1"/>
          <p:nvPr/>
        </p:nvSpPr>
        <p:spPr>
          <a:xfrm>
            <a:off x="17699056" y="18356050"/>
            <a:ext cx="3417000" cy="3078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a:t>Figure 7: Architecture of LSTM Unit</a:t>
            </a:r>
            <a:endParaRPr/>
          </a:p>
        </p:txBody>
      </p:sp>
      <p:pic>
        <p:nvPicPr>
          <p:cNvPr id="35" name="Google Shape;35;p4" descr="Primary, full-color"/>
          <p:cNvPicPr preferRelativeResize="0"/>
          <p:nvPr/>
        </p:nvPicPr>
        <p:blipFill rotWithShape="1">
          <a:blip r:embed="rId3">
            <a:alphaModFix/>
          </a:blip>
          <a:srcRect/>
          <a:stretch/>
        </p:blipFill>
        <p:spPr>
          <a:xfrm>
            <a:off x="22920886" y="671907"/>
            <a:ext cx="8740591" cy="1791630"/>
          </a:xfrm>
          <a:prstGeom prst="rect">
            <a:avLst/>
          </a:prstGeom>
          <a:noFill/>
          <a:ln>
            <a:noFill/>
          </a:ln>
        </p:spPr>
      </p:pic>
      <p:pic>
        <p:nvPicPr>
          <p:cNvPr id="36" name="Google Shape;36;p4"/>
          <p:cNvPicPr preferRelativeResize="0"/>
          <p:nvPr/>
        </p:nvPicPr>
        <p:blipFill rotWithShape="1">
          <a:blip r:embed="rId4">
            <a:alphaModFix/>
          </a:blip>
          <a:srcRect/>
          <a:stretch/>
        </p:blipFill>
        <p:spPr>
          <a:xfrm>
            <a:off x="3283900" y="7065751"/>
            <a:ext cx="5524499" cy="2870373"/>
          </a:xfrm>
          <a:prstGeom prst="rect">
            <a:avLst/>
          </a:prstGeom>
          <a:noFill/>
          <a:ln>
            <a:noFill/>
          </a:ln>
        </p:spPr>
      </p:pic>
      <p:sp>
        <p:nvSpPr>
          <p:cNvPr id="37" name="Google Shape;37;p4"/>
          <p:cNvSpPr txBox="1"/>
          <p:nvPr/>
        </p:nvSpPr>
        <p:spPr>
          <a:xfrm>
            <a:off x="2866150" y="10077950"/>
            <a:ext cx="4539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Figure 1: Model generating the caption for the image.</a:t>
            </a:r>
            <a:endParaRPr sz="1400" b="0" i="0" u="none" strike="noStrike" cap="none">
              <a:solidFill>
                <a:srgbClr val="000000"/>
              </a:solidFill>
              <a:latin typeface="Arial"/>
              <a:ea typeface="Arial"/>
              <a:cs typeface="Arial"/>
              <a:sym typeface="Arial"/>
            </a:endParaRPr>
          </a:p>
        </p:txBody>
      </p:sp>
      <p:sp>
        <p:nvSpPr>
          <p:cNvPr id="38" name="Google Shape;38;p4"/>
          <p:cNvSpPr txBox="1"/>
          <p:nvPr/>
        </p:nvSpPr>
        <p:spPr>
          <a:xfrm>
            <a:off x="10871025" y="4350325"/>
            <a:ext cx="6883500" cy="60462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1200"/>
              </a:spcBef>
              <a:spcAft>
                <a:spcPts val="0"/>
              </a:spcAft>
              <a:buClr>
                <a:srgbClr val="000000"/>
              </a:buClr>
              <a:buSzPts val="1100"/>
              <a:buFont typeface="Arial"/>
              <a:buNone/>
            </a:pPr>
            <a:r>
              <a:rPr lang="en-US" sz="1200" b="1" i="0" u="none" strike="noStrike" cap="none">
                <a:solidFill>
                  <a:schemeClr val="dk1"/>
                </a:solidFill>
                <a:latin typeface="Arial"/>
                <a:ea typeface="Arial"/>
                <a:cs typeface="Arial"/>
                <a:sym typeface="Arial"/>
              </a:rPr>
              <a:t>Early Image Annotation Techniques [Before 2010]</a:t>
            </a:r>
            <a:endParaRPr sz="1200" b="1" i="0" u="none" strike="noStrike" cap="none">
              <a:solidFill>
                <a:schemeClr val="dk1"/>
              </a:solidFill>
              <a:latin typeface="Arial"/>
              <a:ea typeface="Arial"/>
              <a:cs typeface="Arial"/>
              <a:sym typeface="Arial"/>
            </a:endParaRPr>
          </a:p>
          <a:p>
            <a:pPr marL="457200" marR="0" lvl="0" indent="-304800" algn="l" rtl="0">
              <a:lnSpc>
                <a:spcPct val="115000"/>
              </a:lnSpc>
              <a:spcBef>
                <a:spcPts val="120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Manual extraction of visual elements (shapes, colors) combined with template-based systems.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Challenges</a:t>
            </a:r>
            <a:r>
              <a:rPr lang="en-US" sz="1200" b="0" i="0" u="none" strike="noStrike" cap="none">
                <a:solidFill>
                  <a:schemeClr val="dk1"/>
                </a:solidFill>
                <a:latin typeface="Arial"/>
                <a:ea typeface="Arial"/>
                <a:cs typeface="Arial"/>
                <a:sym typeface="Arial"/>
              </a:rPr>
              <a:t>: Limited contextual understanding and generalization, leading to simplistic captions.</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r>
              <a:rPr lang="en-US" sz="1200" b="1" i="0" u="none" strike="noStrike" cap="none">
                <a:solidFill>
                  <a:schemeClr val="dk1"/>
                </a:solidFill>
                <a:latin typeface="Arial"/>
                <a:ea typeface="Arial"/>
                <a:cs typeface="Arial"/>
                <a:sym typeface="Arial"/>
              </a:rPr>
              <a:t>Neural Image Captioning (NIC) [Vinyals et al., 2015]</a:t>
            </a:r>
            <a:endParaRPr sz="1200" b="1" i="0" u="none" strike="noStrike" cap="none">
              <a:solidFill>
                <a:schemeClr val="dk1"/>
              </a:solidFill>
              <a:latin typeface="Arial"/>
              <a:ea typeface="Arial"/>
              <a:cs typeface="Arial"/>
              <a:sym typeface="Arial"/>
            </a:endParaRPr>
          </a:p>
          <a:p>
            <a:pPr marL="457200" marR="0" lvl="0" indent="-304800" algn="l" rtl="0">
              <a:lnSpc>
                <a:spcPct val="115000"/>
              </a:lnSpc>
              <a:spcBef>
                <a:spcPts val="120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End-to-end trainable model using:</a:t>
            </a:r>
            <a:endParaRPr sz="1200" b="0" i="0" u="none" strike="noStrike" cap="none">
              <a:solidFill>
                <a:schemeClr val="dk1"/>
              </a:solidFill>
              <a:latin typeface="Arial"/>
              <a:ea typeface="Arial"/>
              <a:cs typeface="Arial"/>
              <a:sym typeface="Arial"/>
            </a:endParaRPr>
          </a:p>
          <a:p>
            <a:pPr marL="914400" marR="0" lvl="1"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CNNs</a:t>
            </a:r>
            <a:r>
              <a:rPr lang="en-US" sz="1200" b="0" i="0" u="none" strike="noStrike" cap="none">
                <a:solidFill>
                  <a:schemeClr val="dk1"/>
                </a:solidFill>
                <a:latin typeface="Arial"/>
                <a:ea typeface="Arial"/>
                <a:cs typeface="Arial"/>
                <a:sym typeface="Arial"/>
              </a:rPr>
              <a:t> for feature extraction.</a:t>
            </a:r>
            <a:endParaRPr sz="1200" b="0" i="0" u="none" strike="noStrike" cap="none">
              <a:solidFill>
                <a:schemeClr val="dk1"/>
              </a:solidFill>
              <a:latin typeface="Arial"/>
              <a:ea typeface="Arial"/>
              <a:cs typeface="Arial"/>
              <a:sym typeface="Arial"/>
            </a:endParaRPr>
          </a:p>
          <a:p>
            <a:pPr marL="914400" marR="0" lvl="1"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LSTMs</a:t>
            </a:r>
            <a:r>
              <a:rPr lang="en-US" sz="1200" b="0" i="0" u="none" strike="noStrike" cap="none">
                <a:solidFill>
                  <a:schemeClr val="dk1"/>
                </a:solidFill>
                <a:latin typeface="Arial"/>
                <a:ea typeface="Arial"/>
                <a:cs typeface="Arial"/>
                <a:sym typeface="Arial"/>
              </a:rPr>
              <a:t> for generating descriptive captions.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Advantages</a:t>
            </a:r>
            <a:r>
              <a:rPr lang="en-US" sz="1200" b="0" i="0" u="none" strike="noStrike" cap="none">
                <a:solidFill>
                  <a:schemeClr val="dk1"/>
                </a:solidFill>
                <a:latin typeface="Arial"/>
                <a:ea typeface="Arial"/>
                <a:cs typeface="Arial"/>
                <a:sym typeface="Arial"/>
              </a:rPr>
              <a:t>: Human-like captions with improved accuracy using large datasets like MS-COCO.</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r>
              <a:rPr lang="en-US" sz="1200" b="1" i="0" u="none" strike="noStrike" cap="none">
                <a:solidFill>
                  <a:schemeClr val="dk1"/>
                </a:solidFill>
                <a:latin typeface="Arial"/>
                <a:ea typeface="Arial"/>
                <a:cs typeface="Arial"/>
                <a:sym typeface="Arial"/>
              </a:rPr>
              <a:t>VGG16 [Simonyan and Zisserman, 2014]</a:t>
            </a:r>
            <a:endParaRPr sz="1200" b="1" i="0" u="none" strike="noStrike" cap="none">
              <a:solidFill>
                <a:schemeClr val="dk1"/>
              </a:solidFill>
              <a:latin typeface="Arial"/>
              <a:ea typeface="Arial"/>
              <a:cs typeface="Arial"/>
              <a:sym typeface="Arial"/>
            </a:endParaRPr>
          </a:p>
          <a:p>
            <a:pPr marL="457200" marR="0" lvl="0" indent="-304800" algn="l" rtl="0">
              <a:lnSpc>
                <a:spcPct val="115000"/>
              </a:lnSpc>
              <a:spcBef>
                <a:spcPts val="120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Deep CNN with sequential layers, small kernel sizes (3x3), and max pooling.</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Strength</a:t>
            </a:r>
            <a:r>
              <a:rPr lang="en-US" sz="1200" b="0" i="0" u="none" strike="noStrike" cap="none">
                <a:solidFill>
                  <a:schemeClr val="dk1"/>
                </a:solidFill>
                <a:latin typeface="Arial"/>
                <a:ea typeface="Arial"/>
                <a:cs typeface="Arial"/>
                <a:sym typeface="Arial"/>
              </a:rPr>
              <a:t>: Effective feature extraction for complex image tasks.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Limitations</a:t>
            </a:r>
            <a:r>
              <a:rPr lang="en-US" sz="1200" b="0" i="0" u="none" strike="noStrike" cap="none">
                <a:solidFill>
                  <a:schemeClr val="dk1"/>
                </a:solidFill>
                <a:latin typeface="Arial"/>
                <a:ea typeface="Arial"/>
                <a:cs typeface="Arial"/>
                <a:sym typeface="Arial"/>
              </a:rPr>
              <a:t>: Higher computational cost compared to simpler models.</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r>
              <a:rPr lang="en-US" sz="1200" b="1" i="0" u="none" strike="noStrike" cap="none">
                <a:solidFill>
                  <a:schemeClr val="dk1"/>
                </a:solidFill>
                <a:latin typeface="Arial"/>
                <a:ea typeface="Arial"/>
                <a:cs typeface="Arial"/>
                <a:sym typeface="Arial"/>
              </a:rPr>
              <a:t>DenseNet201 [Huang et al., 2017]</a:t>
            </a:r>
            <a:endParaRPr sz="1200" b="1" i="0" u="none" strike="noStrike" cap="none">
              <a:solidFill>
                <a:schemeClr val="dk1"/>
              </a:solidFill>
              <a:latin typeface="Arial"/>
              <a:ea typeface="Arial"/>
              <a:cs typeface="Arial"/>
              <a:sym typeface="Arial"/>
            </a:endParaRPr>
          </a:p>
          <a:p>
            <a:pPr marL="457200" marR="0" lvl="0" indent="-304800" algn="l" rtl="0">
              <a:lnSpc>
                <a:spcPct val="115000"/>
              </a:lnSpc>
              <a:spcBef>
                <a:spcPts val="120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Introduces dense connections between layers for:</a:t>
            </a:r>
            <a:endParaRPr sz="1200" b="0" i="0" u="none" strike="noStrike" cap="none">
              <a:solidFill>
                <a:schemeClr val="dk1"/>
              </a:solidFill>
              <a:latin typeface="Arial"/>
              <a:ea typeface="Arial"/>
              <a:cs typeface="Arial"/>
              <a:sym typeface="Arial"/>
            </a:endParaRPr>
          </a:p>
          <a:p>
            <a:pPr marL="914400" marR="0" lvl="1"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Better gradient flow.</a:t>
            </a:r>
            <a:endParaRPr sz="1200" b="0" i="0" u="none" strike="noStrike" cap="none">
              <a:solidFill>
                <a:schemeClr val="dk1"/>
              </a:solidFill>
              <a:latin typeface="Arial"/>
              <a:ea typeface="Arial"/>
              <a:cs typeface="Arial"/>
              <a:sym typeface="Arial"/>
            </a:endParaRPr>
          </a:p>
          <a:p>
            <a:pPr marL="914400" marR="0" lvl="1" indent="-304800" algn="l" rtl="0">
              <a:lnSpc>
                <a:spcPct val="115000"/>
              </a:lnSpc>
              <a:spcBef>
                <a:spcPts val="0"/>
              </a:spcBef>
              <a:spcAft>
                <a:spcPts val="0"/>
              </a:spcAft>
              <a:buClr>
                <a:schemeClr val="dk1"/>
              </a:buClr>
              <a:buSzPts val="1200"/>
              <a:buFont typeface="Arial"/>
              <a:buChar char="○"/>
            </a:pPr>
            <a:r>
              <a:rPr lang="en-US" sz="1200" b="0" i="0" u="none" strike="noStrike" cap="none">
                <a:solidFill>
                  <a:schemeClr val="dk1"/>
                </a:solidFill>
                <a:latin typeface="Arial"/>
                <a:ea typeface="Arial"/>
                <a:cs typeface="Arial"/>
                <a:sym typeface="Arial"/>
              </a:rPr>
              <a:t>Enhanced feature reuse.</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Strength</a:t>
            </a:r>
            <a:r>
              <a:rPr lang="en-US" sz="1200" b="0" i="0" u="none" strike="noStrike" cap="none">
                <a:solidFill>
                  <a:schemeClr val="dk1"/>
                </a:solidFill>
                <a:latin typeface="Arial"/>
                <a:ea typeface="Arial"/>
                <a:cs typeface="Arial"/>
                <a:sym typeface="Arial"/>
              </a:rPr>
              <a:t>: Improved performance for complex image features.</a:t>
            </a:r>
            <a:endParaRPr sz="1200" b="0" i="0" u="none" strike="noStrike" cap="none">
              <a:solidFill>
                <a:schemeClr val="dk1"/>
              </a:solidFill>
              <a:latin typeface="Arial"/>
              <a:ea typeface="Arial"/>
              <a:cs typeface="Arial"/>
              <a:sym typeface="Arial"/>
            </a:endParaRPr>
          </a:p>
          <a:p>
            <a:pPr marL="457200" marR="0" lvl="0" indent="-304800" algn="l" rtl="0">
              <a:lnSpc>
                <a:spcPct val="115000"/>
              </a:lnSpc>
              <a:spcBef>
                <a:spcPts val="0"/>
              </a:spcBef>
              <a:spcAft>
                <a:spcPts val="0"/>
              </a:spcAft>
              <a:buClr>
                <a:schemeClr val="dk1"/>
              </a:buClr>
              <a:buSzPts val="1200"/>
              <a:buFont typeface="Arial"/>
              <a:buChar char="●"/>
            </a:pPr>
            <a:r>
              <a:rPr lang="en-US" sz="1200" b="1" i="0" u="none" strike="noStrike" cap="none">
                <a:solidFill>
                  <a:schemeClr val="dk1"/>
                </a:solidFill>
                <a:latin typeface="Arial"/>
                <a:ea typeface="Arial"/>
                <a:cs typeface="Arial"/>
                <a:sym typeface="Arial"/>
              </a:rPr>
              <a:t>Limitations</a:t>
            </a:r>
            <a:r>
              <a:rPr lang="en-US" sz="1200" b="0" i="0" u="none" strike="noStrike" cap="none">
                <a:solidFill>
                  <a:schemeClr val="dk1"/>
                </a:solidFill>
                <a:latin typeface="Arial"/>
                <a:ea typeface="Arial"/>
                <a:cs typeface="Arial"/>
                <a:sym typeface="Arial"/>
              </a:rPr>
              <a:t>: Increased training time due to dense connectivity.</a:t>
            </a:r>
            <a:endParaRPr sz="1200" b="0"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endParaRPr sz="1100" b="0" i="0" u="none" strike="noStrike" cap="none">
              <a:solidFill>
                <a:schemeClr val="dk1"/>
              </a:solidFill>
              <a:latin typeface="Arial"/>
              <a:ea typeface="Arial"/>
              <a:cs typeface="Arial"/>
              <a:sym typeface="Arial"/>
            </a:endParaRPr>
          </a:p>
        </p:txBody>
      </p:sp>
      <p:graphicFrame>
        <p:nvGraphicFramePr>
          <p:cNvPr id="39" name="Google Shape;39;p4"/>
          <p:cNvGraphicFramePr/>
          <p:nvPr/>
        </p:nvGraphicFramePr>
        <p:xfrm>
          <a:off x="11693750" y="10477913"/>
          <a:ext cx="9005100" cy="2407770"/>
        </p:xfrm>
        <a:graphic>
          <a:graphicData uri="http://schemas.openxmlformats.org/drawingml/2006/table">
            <a:tbl>
              <a:tblPr>
                <a:noFill/>
                <a:tableStyleId>{162231FC-C5A2-4653-9DC9-3A0FC1734DFB}</a:tableStyleId>
              </a:tblPr>
              <a:tblGrid>
                <a:gridCol w="3001700">
                  <a:extLst>
                    <a:ext uri="{9D8B030D-6E8A-4147-A177-3AD203B41FA5}">
                      <a16:colId xmlns:a16="http://schemas.microsoft.com/office/drawing/2014/main" val="20000"/>
                    </a:ext>
                  </a:extLst>
                </a:gridCol>
                <a:gridCol w="3001700">
                  <a:extLst>
                    <a:ext uri="{9D8B030D-6E8A-4147-A177-3AD203B41FA5}">
                      <a16:colId xmlns:a16="http://schemas.microsoft.com/office/drawing/2014/main" val="20001"/>
                    </a:ext>
                  </a:extLst>
                </a:gridCol>
                <a:gridCol w="3001700">
                  <a:extLst>
                    <a:ext uri="{9D8B030D-6E8A-4147-A177-3AD203B41FA5}">
                      <a16:colId xmlns:a16="http://schemas.microsoft.com/office/drawing/2014/main" val="20002"/>
                    </a:ext>
                  </a:extLst>
                </a:gridCol>
              </a:tblGrid>
              <a:tr h="24200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Methods</a:t>
                      </a:r>
                      <a:endParaRPr sz="1400" b="1"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Strengths</a:t>
                      </a:r>
                      <a:endParaRPr sz="1400" b="1"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Weaknesses</a:t>
                      </a:r>
                      <a:endParaRPr sz="1400" b="1" u="none" strike="noStrike" cap="none"/>
                    </a:p>
                  </a:txBody>
                  <a:tcPr marL="91425" marR="91425" marT="91425" marB="91425"/>
                </a:tc>
                <a:extLst>
                  <a:ext uri="{0D108BD9-81ED-4DB2-BD59-A6C34878D82A}">
                    <a16:rowId xmlns:a16="http://schemas.microsoft.com/office/drawing/2014/main" val="10000"/>
                  </a:ext>
                </a:extLst>
              </a:tr>
              <a:tr h="2420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Early Methods</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Simplicity</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Lacked context and generalization</a:t>
                      </a:r>
                      <a:endParaRPr sz="1400" u="none" strike="noStrike" cap="none"/>
                    </a:p>
                  </a:txBody>
                  <a:tcPr marL="91425" marR="91425" marT="91425" marB="91425"/>
                </a:tc>
                <a:extLst>
                  <a:ext uri="{0D108BD9-81ED-4DB2-BD59-A6C34878D82A}">
                    <a16:rowId xmlns:a16="http://schemas.microsoft.com/office/drawing/2014/main" val="10001"/>
                  </a:ext>
                </a:extLst>
              </a:tr>
              <a:tr h="3723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NIC</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Human-like captions, end-to-end design</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Requires large datasets</a:t>
                      </a:r>
                      <a:endParaRPr sz="1400" u="none" strike="noStrike" cap="none"/>
                    </a:p>
                  </a:txBody>
                  <a:tcPr marL="91425" marR="91425" marT="91425" marB="91425"/>
                </a:tc>
                <a:extLst>
                  <a:ext uri="{0D108BD9-81ED-4DB2-BD59-A6C34878D82A}">
                    <a16:rowId xmlns:a16="http://schemas.microsoft.com/office/drawing/2014/main" val="10002"/>
                  </a:ext>
                </a:extLst>
              </a:tr>
              <a:tr h="2420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VGG16</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Efficient feature extraction</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High computational cost</a:t>
                      </a:r>
                      <a:endParaRPr sz="1400" u="none" strike="noStrike" cap="none"/>
                    </a:p>
                  </a:txBody>
                  <a:tcPr marL="91425" marR="91425" marT="91425" marB="91425"/>
                </a:tc>
                <a:extLst>
                  <a:ext uri="{0D108BD9-81ED-4DB2-BD59-A6C34878D82A}">
                    <a16:rowId xmlns:a16="http://schemas.microsoft.com/office/drawing/2014/main" val="10003"/>
                  </a:ext>
                </a:extLst>
              </a:tr>
              <a:tr h="2420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DenseNet201</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Feature reuse, gradient optimization</a:t>
                      </a: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Slower training times.</a:t>
                      </a:r>
                      <a:endParaRPr sz="1400" u="none" strike="noStrike" cap="none"/>
                    </a:p>
                  </a:txBody>
                  <a:tcPr marL="91425" marR="91425" marT="91425" marB="91425"/>
                </a:tc>
                <a:extLst>
                  <a:ext uri="{0D108BD9-81ED-4DB2-BD59-A6C34878D82A}">
                    <a16:rowId xmlns:a16="http://schemas.microsoft.com/office/drawing/2014/main" val="10004"/>
                  </a:ext>
                </a:extLst>
              </a:tr>
            </a:tbl>
          </a:graphicData>
        </a:graphic>
      </p:graphicFrame>
      <p:graphicFrame>
        <p:nvGraphicFramePr>
          <p:cNvPr id="40" name="Google Shape;40;p4"/>
          <p:cNvGraphicFramePr/>
          <p:nvPr/>
        </p:nvGraphicFramePr>
        <p:xfrm>
          <a:off x="152400" y="152400"/>
          <a:ext cx="208250" cy="396210"/>
        </p:xfrm>
        <a:graphic>
          <a:graphicData uri="http://schemas.openxmlformats.org/drawingml/2006/table">
            <a:tbl>
              <a:tblPr>
                <a:noFill/>
                <a:tableStyleId>{850D47C7-8036-4AC2-9FD0-3CB80614AA91}</a:tableStyleId>
              </a:tblPr>
              <a:tblGrid>
                <a:gridCol w="208250">
                  <a:extLst>
                    <a:ext uri="{9D8B030D-6E8A-4147-A177-3AD203B41FA5}">
                      <a16:colId xmlns:a16="http://schemas.microsoft.com/office/drawing/2014/main" val="20000"/>
                    </a:ext>
                  </a:extLst>
                </a:gridCol>
              </a:tblGrid>
              <a:tr h="0">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0"/>
                  </a:ext>
                </a:extLst>
              </a:tr>
            </a:tbl>
          </a:graphicData>
        </a:graphic>
      </p:graphicFrame>
      <p:pic>
        <p:nvPicPr>
          <p:cNvPr id="41" name="Google Shape;41;p4"/>
          <p:cNvPicPr preferRelativeResize="0"/>
          <p:nvPr/>
        </p:nvPicPr>
        <p:blipFill rotWithShape="1">
          <a:blip r:embed="rId5">
            <a:alphaModFix/>
          </a:blip>
          <a:srcRect/>
          <a:stretch/>
        </p:blipFill>
        <p:spPr>
          <a:xfrm>
            <a:off x="17601301" y="5346375"/>
            <a:ext cx="3846624" cy="3104450"/>
          </a:xfrm>
          <a:prstGeom prst="rect">
            <a:avLst/>
          </a:prstGeom>
          <a:noFill/>
          <a:ln>
            <a:noFill/>
          </a:ln>
        </p:spPr>
      </p:pic>
      <p:sp>
        <p:nvSpPr>
          <p:cNvPr id="42" name="Google Shape;42;p4"/>
          <p:cNvSpPr txBox="1"/>
          <p:nvPr/>
        </p:nvSpPr>
        <p:spPr>
          <a:xfrm>
            <a:off x="10953140" y="20167375"/>
            <a:ext cx="71289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Calibri"/>
              <a:buNone/>
            </a:pPr>
            <a:r>
              <a:rPr lang="en-US" sz="2000" b="1" i="0" u="none" strike="noStrike" cap="none">
                <a:solidFill>
                  <a:srgbClr val="000000"/>
                </a:solidFill>
                <a:latin typeface="Calibri"/>
                <a:ea typeface="Calibri"/>
                <a:cs typeface="Calibri"/>
                <a:sym typeface="Calibri"/>
              </a:rPr>
              <a:t>Challenges</a:t>
            </a:r>
            <a:r>
              <a:rPr lang="en-US" sz="2000" b="1">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3" name="Google Shape;43;p4"/>
          <p:cNvSpPr txBox="1"/>
          <p:nvPr/>
        </p:nvSpPr>
        <p:spPr>
          <a:xfrm>
            <a:off x="11046055" y="20543263"/>
            <a:ext cx="10106700" cy="1616100"/>
          </a:xfrm>
          <a:prstGeom prst="rect">
            <a:avLst/>
          </a:prstGeom>
          <a:noFill/>
          <a:ln>
            <a:noFill/>
          </a:ln>
        </p:spPr>
        <p:txBody>
          <a:bodyPr spcFirstLastPara="1" wrap="square" lIns="91425" tIns="45700" rIns="91425" bIns="45700" anchor="t" anchorCtr="0">
            <a:spAutoFit/>
          </a:bodyPr>
          <a:lstStyle/>
          <a:p>
            <a:pPr marL="457200" marR="0" lvl="0" indent="-355600" algn="l" rtl="0">
              <a:lnSpc>
                <a:spcPct val="115000"/>
              </a:lnSpc>
              <a:spcBef>
                <a:spcPts val="120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Feature Representation</a:t>
            </a:r>
            <a:r>
              <a:rPr lang="en-US" sz="2000" b="0" i="0" u="none" strike="noStrike" cap="none">
                <a:solidFill>
                  <a:schemeClr val="dk1"/>
                </a:solidFill>
                <a:latin typeface="Calibri"/>
                <a:ea typeface="Calibri"/>
                <a:cs typeface="Calibri"/>
                <a:sym typeface="Calibri"/>
              </a:rPr>
              <a:t>: Balancing compactness with detail in CNN features.</a:t>
            </a:r>
            <a:endParaRPr sz="2000" b="0" i="0" u="none" strike="noStrike" cap="none">
              <a:solidFill>
                <a:schemeClr val="dk1"/>
              </a:solidFill>
              <a:latin typeface="Calibri"/>
              <a:ea typeface="Calibri"/>
              <a:cs typeface="Calibri"/>
              <a:sym typeface="Calibri"/>
            </a:endParaRPr>
          </a:p>
          <a:p>
            <a:pPr marL="457200" marR="0" lvl="0" indent="-355600" algn="l" rtl="0">
              <a:lnSpc>
                <a:spcPct val="115000"/>
              </a:lnSpc>
              <a:spcBef>
                <a:spcPts val="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Sequence Modeling</a:t>
            </a:r>
            <a:r>
              <a:rPr lang="en-US" sz="2000" b="0" i="0" u="none" strike="noStrike" cap="none">
                <a:solidFill>
                  <a:schemeClr val="dk1"/>
                </a:solidFill>
                <a:latin typeface="Calibri"/>
                <a:ea typeface="Calibri"/>
                <a:cs typeface="Calibri"/>
                <a:sym typeface="Calibri"/>
              </a:rPr>
              <a:t>: Handling long-term dependencies in captions.</a:t>
            </a:r>
            <a:endParaRPr sz="2000" b="0" i="0" u="none" strike="noStrike" cap="none">
              <a:solidFill>
                <a:schemeClr val="dk1"/>
              </a:solidFill>
              <a:latin typeface="Calibri"/>
              <a:ea typeface="Calibri"/>
              <a:cs typeface="Calibri"/>
              <a:sym typeface="Calibri"/>
            </a:endParaRPr>
          </a:p>
          <a:p>
            <a:pPr marL="457200" marR="0" lvl="0" indent="-355600" algn="l" rtl="0">
              <a:lnSpc>
                <a:spcPct val="115000"/>
              </a:lnSpc>
              <a:spcBef>
                <a:spcPts val="0"/>
              </a:spcBef>
              <a:spcAft>
                <a:spcPts val="0"/>
              </a:spcAft>
              <a:buClr>
                <a:schemeClr val="dk1"/>
              </a:buClr>
              <a:buSzPts val="2000"/>
              <a:buFont typeface="Arial"/>
              <a:buChar char="●"/>
            </a:pPr>
            <a:r>
              <a:rPr lang="en-US" sz="2000" b="1" i="0" u="none" strike="noStrike" cap="none">
                <a:solidFill>
                  <a:schemeClr val="dk1"/>
                </a:solidFill>
                <a:latin typeface="Calibri"/>
                <a:ea typeface="Calibri"/>
                <a:cs typeface="Calibri"/>
                <a:sym typeface="Calibri"/>
              </a:rPr>
              <a:t>Computational Efficiency</a:t>
            </a:r>
            <a:r>
              <a:rPr lang="en-US" sz="2000" b="0" i="0" u="none" strike="noStrike" cap="none">
                <a:solidFill>
                  <a:schemeClr val="dk1"/>
                </a:solidFill>
                <a:latin typeface="Calibri"/>
                <a:ea typeface="Calibri"/>
                <a:cs typeface="Calibri"/>
                <a:sym typeface="Calibri"/>
              </a:rPr>
              <a:t>: High memory usage of DenseNet201.</a:t>
            </a:r>
            <a:endParaRPr sz="2000" b="1" i="0" u="none" strike="noStrike" cap="none">
              <a:solidFill>
                <a:schemeClr val="dk1"/>
              </a:solidFill>
              <a:latin typeface="Calibri"/>
              <a:ea typeface="Calibri"/>
              <a:cs typeface="Calibri"/>
              <a:sym typeface="Calibri"/>
            </a:endParaRPr>
          </a:p>
          <a:p>
            <a:pPr marL="0" marR="0" lvl="0" indent="0" algn="l" rtl="0">
              <a:lnSpc>
                <a:spcPct val="100000"/>
              </a:lnSpc>
              <a:spcBef>
                <a:spcPts val="1200"/>
              </a:spcBef>
              <a:spcAft>
                <a:spcPts val="0"/>
              </a:spcAft>
              <a:buClr>
                <a:srgbClr val="000000"/>
              </a:buClr>
              <a:buSzPts val="2000"/>
              <a:buFont typeface="Calibri"/>
              <a:buNone/>
            </a:pPr>
            <a:endParaRPr sz="2000" b="0" i="0" u="none" strike="noStrike" cap="none">
              <a:solidFill>
                <a:srgbClr val="000000"/>
              </a:solidFill>
              <a:latin typeface="Calibri"/>
              <a:ea typeface="Calibri"/>
              <a:cs typeface="Calibri"/>
              <a:sym typeface="Calibri"/>
            </a:endParaRPr>
          </a:p>
        </p:txBody>
      </p:sp>
      <p:sp>
        <p:nvSpPr>
          <p:cNvPr id="44" name="Google Shape;44;p4"/>
          <p:cNvSpPr/>
          <p:nvPr/>
        </p:nvSpPr>
        <p:spPr>
          <a:xfrm>
            <a:off x="641725" y="10510050"/>
            <a:ext cx="9886800" cy="697800"/>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Formulation</a:t>
            </a:r>
            <a:endParaRPr sz="1400" b="0" i="0" u="none" strike="noStrike" cap="none">
              <a:solidFill>
                <a:srgbClr val="EDEDED"/>
              </a:solidFill>
              <a:latin typeface="Arial"/>
              <a:ea typeface="Arial"/>
              <a:cs typeface="Arial"/>
              <a:sym typeface="Arial"/>
            </a:endParaRPr>
          </a:p>
        </p:txBody>
      </p:sp>
      <p:sp>
        <p:nvSpPr>
          <p:cNvPr id="45" name="Google Shape;45;p4"/>
          <p:cNvSpPr/>
          <p:nvPr/>
        </p:nvSpPr>
        <p:spPr>
          <a:xfrm>
            <a:off x="10530886" y="3527204"/>
            <a:ext cx="11132885" cy="679611"/>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Existing Methods</a:t>
            </a:r>
            <a:endParaRPr sz="1400" b="0" i="0" u="none" strike="noStrike" cap="none">
              <a:solidFill>
                <a:srgbClr val="EDEDED"/>
              </a:solidFill>
              <a:latin typeface="Arial"/>
              <a:ea typeface="Arial"/>
              <a:cs typeface="Arial"/>
              <a:sym typeface="Arial"/>
            </a:endParaRPr>
          </a:p>
        </p:txBody>
      </p:sp>
      <p:sp>
        <p:nvSpPr>
          <p:cNvPr id="46" name="Google Shape;46;p4"/>
          <p:cNvSpPr/>
          <p:nvPr/>
        </p:nvSpPr>
        <p:spPr>
          <a:xfrm>
            <a:off x="10530885" y="12234779"/>
            <a:ext cx="11162401" cy="679611"/>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Algorithm Design</a:t>
            </a:r>
            <a:endParaRPr sz="1400" b="0" i="0" u="none" strike="noStrike" cap="none">
              <a:solidFill>
                <a:srgbClr val="EDEDED"/>
              </a:solidFill>
              <a:latin typeface="Arial"/>
              <a:ea typeface="Arial"/>
              <a:cs typeface="Arial"/>
              <a:sym typeface="Arial"/>
            </a:endParaRPr>
          </a:p>
        </p:txBody>
      </p:sp>
      <p:sp>
        <p:nvSpPr>
          <p:cNvPr id="47" name="Google Shape;47;p4"/>
          <p:cNvSpPr/>
          <p:nvPr/>
        </p:nvSpPr>
        <p:spPr>
          <a:xfrm>
            <a:off x="21661593" y="3533651"/>
            <a:ext cx="11162401" cy="679611"/>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Performance Analysis</a:t>
            </a:r>
            <a:endParaRPr sz="1400" b="0" i="0" u="none" strike="noStrike" cap="none">
              <a:solidFill>
                <a:srgbClr val="EDEDED"/>
              </a:solidFill>
              <a:latin typeface="Arial"/>
              <a:ea typeface="Arial"/>
              <a:cs typeface="Arial"/>
              <a:sym typeface="Arial"/>
            </a:endParaRPr>
          </a:p>
        </p:txBody>
      </p:sp>
      <p:sp>
        <p:nvSpPr>
          <p:cNvPr id="48" name="Google Shape;48;p4"/>
          <p:cNvSpPr/>
          <p:nvPr/>
        </p:nvSpPr>
        <p:spPr>
          <a:xfrm>
            <a:off x="21663964" y="11039948"/>
            <a:ext cx="11254436" cy="632654"/>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i="0" u="none" strike="noStrike" cap="none">
                <a:solidFill>
                  <a:srgbClr val="EDEDED"/>
                </a:solidFill>
                <a:latin typeface="Arial"/>
                <a:ea typeface="Arial"/>
                <a:cs typeface="Arial"/>
                <a:sym typeface="Arial"/>
              </a:rPr>
              <a:t>Experiments</a:t>
            </a:r>
            <a:endParaRPr sz="1400" b="0" i="0" u="none" strike="noStrike" cap="none">
              <a:solidFill>
                <a:srgbClr val="EDEDED"/>
              </a:solidFill>
              <a:latin typeface="Arial"/>
              <a:ea typeface="Arial"/>
              <a:cs typeface="Arial"/>
              <a:sym typeface="Arial"/>
            </a:endParaRPr>
          </a:p>
        </p:txBody>
      </p:sp>
      <p:pic>
        <p:nvPicPr>
          <p:cNvPr id="49" name="Google Shape;49;p4"/>
          <p:cNvPicPr preferRelativeResize="0"/>
          <p:nvPr/>
        </p:nvPicPr>
        <p:blipFill>
          <a:blip r:embed="rId6">
            <a:alphaModFix/>
          </a:blip>
          <a:stretch>
            <a:fillRect/>
          </a:stretch>
        </p:blipFill>
        <p:spPr>
          <a:xfrm>
            <a:off x="11124223" y="13950898"/>
            <a:ext cx="4679600" cy="1307061"/>
          </a:xfrm>
          <a:prstGeom prst="rect">
            <a:avLst/>
          </a:prstGeom>
          <a:noFill/>
          <a:ln>
            <a:noFill/>
          </a:ln>
        </p:spPr>
      </p:pic>
      <p:sp>
        <p:nvSpPr>
          <p:cNvPr id="50" name="Google Shape;50;p4"/>
          <p:cNvSpPr txBox="1"/>
          <p:nvPr/>
        </p:nvSpPr>
        <p:spPr>
          <a:xfrm>
            <a:off x="10959275" y="15504525"/>
            <a:ext cx="5524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2: Basic structure of Convolutional Neural Network(CNN)</a:t>
            </a:r>
            <a:endParaRPr/>
          </a:p>
        </p:txBody>
      </p:sp>
      <p:sp>
        <p:nvSpPr>
          <p:cNvPr id="51" name="Google Shape;51;p4"/>
          <p:cNvSpPr txBox="1"/>
          <p:nvPr/>
        </p:nvSpPr>
        <p:spPr>
          <a:xfrm>
            <a:off x="16862675" y="15449088"/>
            <a:ext cx="3846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3: Convolution Layer Operation</a:t>
            </a:r>
            <a:endParaRPr/>
          </a:p>
        </p:txBody>
      </p:sp>
      <p:pic>
        <p:nvPicPr>
          <p:cNvPr id="52" name="Google Shape;52;p4"/>
          <p:cNvPicPr preferRelativeResize="0"/>
          <p:nvPr/>
        </p:nvPicPr>
        <p:blipFill>
          <a:blip r:embed="rId7">
            <a:alphaModFix/>
          </a:blip>
          <a:stretch>
            <a:fillRect/>
          </a:stretch>
        </p:blipFill>
        <p:spPr>
          <a:xfrm>
            <a:off x="10943113" y="16010363"/>
            <a:ext cx="3835750" cy="1815132"/>
          </a:xfrm>
          <a:prstGeom prst="rect">
            <a:avLst/>
          </a:prstGeom>
          <a:noFill/>
          <a:ln>
            <a:noFill/>
          </a:ln>
        </p:spPr>
      </p:pic>
      <p:sp>
        <p:nvSpPr>
          <p:cNvPr id="53" name="Google Shape;53;p4"/>
          <p:cNvSpPr txBox="1"/>
          <p:nvPr/>
        </p:nvSpPr>
        <p:spPr>
          <a:xfrm>
            <a:off x="10959275" y="17864650"/>
            <a:ext cx="4350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4: Max Pooling Operation</a:t>
            </a:r>
            <a:endParaRPr/>
          </a:p>
        </p:txBody>
      </p:sp>
      <p:pic>
        <p:nvPicPr>
          <p:cNvPr id="54" name="Google Shape;54;p4"/>
          <p:cNvPicPr preferRelativeResize="0"/>
          <p:nvPr/>
        </p:nvPicPr>
        <p:blipFill>
          <a:blip r:embed="rId8">
            <a:alphaModFix/>
          </a:blip>
          <a:stretch>
            <a:fillRect/>
          </a:stretch>
        </p:blipFill>
        <p:spPr>
          <a:xfrm>
            <a:off x="15141600" y="16049974"/>
            <a:ext cx="2557450" cy="1501625"/>
          </a:xfrm>
          <a:prstGeom prst="rect">
            <a:avLst/>
          </a:prstGeom>
          <a:noFill/>
          <a:ln>
            <a:noFill/>
          </a:ln>
        </p:spPr>
      </p:pic>
      <p:sp>
        <p:nvSpPr>
          <p:cNvPr id="55" name="Google Shape;55;p4"/>
          <p:cNvSpPr txBox="1"/>
          <p:nvPr/>
        </p:nvSpPr>
        <p:spPr>
          <a:xfrm>
            <a:off x="14966175" y="17549075"/>
            <a:ext cx="2557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5: VGG16 architecture</a:t>
            </a:r>
            <a:endParaRPr/>
          </a:p>
        </p:txBody>
      </p:sp>
      <p:pic>
        <p:nvPicPr>
          <p:cNvPr id="56" name="Google Shape;56;p4"/>
          <p:cNvPicPr preferRelativeResize="0"/>
          <p:nvPr/>
        </p:nvPicPr>
        <p:blipFill>
          <a:blip r:embed="rId9">
            <a:alphaModFix/>
          </a:blip>
          <a:stretch>
            <a:fillRect/>
          </a:stretch>
        </p:blipFill>
        <p:spPr>
          <a:xfrm>
            <a:off x="17919435" y="15916575"/>
            <a:ext cx="2996877" cy="697775"/>
          </a:xfrm>
          <a:prstGeom prst="rect">
            <a:avLst/>
          </a:prstGeom>
          <a:noFill/>
          <a:ln>
            <a:noFill/>
          </a:ln>
        </p:spPr>
      </p:pic>
      <p:sp>
        <p:nvSpPr>
          <p:cNvPr id="57" name="Google Shape;57;p4"/>
          <p:cNvSpPr txBox="1"/>
          <p:nvPr/>
        </p:nvSpPr>
        <p:spPr>
          <a:xfrm>
            <a:off x="17911100" y="16452350"/>
            <a:ext cx="3417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6: DenseNet201 architecture</a:t>
            </a:r>
            <a:endParaRPr/>
          </a:p>
        </p:txBody>
      </p:sp>
      <p:pic>
        <p:nvPicPr>
          <p:cNvPr id="58" name="Google Shape;58;p4"/>
          <p:cNvPicPr preferRelativeResize="0"/>
          <p:nvPr/>
        </p:nvPicPr>
        <p:blipFill>
          <a:blip r:embed="rId10">
            <a:alphaModFix/>
          </a:blip>
          <a:stretch>
            <a:fillRect/>
          </a:stretch>
        </p:blipFill>
        <p:spPr>
          <a:xfrm>
            <a:off x="17912038" y="17061175"/>
            <a:ext cx="2758068" cy="1200650"/>
          </a:xfrm>
          <a:prstGeom prst="rect">
            <a:avLst/>
          </a:prstGeom>
          <a:noFill/>
          <a:ln>
            <a:noFill/>
          </a:ln>
        </p:spPr>
      </p:pic>
      <p:pic>
        <p:nvPicPr>
          <p:cNvPr id="59" name="Google Shape;59;p4"/>
          <p:cNvPicPr preferRelativeResize="0"/>
          <p:nvPr/>
        </p:nvPicPr>
        <p:blipFill>
          <a:blip r:embed="rId11">
            <a:alphaModFix/>
          </a:blip>
          <a:stretch>
            <a:fillRect/>
          </a:stretch>
        </p:blipFill>
        <p:spPr>
          <a:xfrm>
            <a:off x="17307375" y="13677725"/>
            <a:ext cx="2274325" cy="1638648"/>
          </a:xfrm>
          <a:prstGeom prst="rect">
            <a:avLst/>
          </a:prstGeom>
          <a:noFill/>
          <a:ln>
            <a:noFill/>
          </a:ln>
        </p:spPr>
      </p:pic>
      <p:sp>
        <p:nvSpPr>
          <p:cNvPr id="60" name="Google Shape;60;p4"/>
          <p:cNvSpPr txBox="1"/>
          <p:nvPr/>
        </p:nvSpPr>
        <p:spPr>
          <a:xfrm>
            <a:off x="798875" y="614525"/>
            <a:ext cx="12013800" cy="150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8900">
              <a:latin typeface="Calibri"/>
              <a:ea typeface="Calibri"/>
              <a:cs typeface="Calibri"/>
              <a:sym typeface="Calibri"/>
            </a:endParaRPr>
          </a:p>
        </p:txBody>
      </p:sp>
      <p:sp>
        <p:nvSpPr>
          <p:cNvPr id="61" name="Google Shape;61;p4"/>
          <p:cNvSpPr txBox="1"/>
          <p:nvPr/>
        </p:nvSpPr>
        <p:spPr>
          <a:xfrm>
            <a:off x="21988850" y="6008438"/>
            <a:ext cx="453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62" name="Google Shape;62;p4"/>
          <p:cNvPicPr preferRelativeResize="0"/>
          <p:nvPr/>
        </p:nvPicPr>
        <p:blipFill>
          <a:blip r:embed="rId12">
            <a:alphaModFix/>
          </a:blip>
          <a:stretch>
            <a:fillRect/>
          </a:stretch>
        </p:blipFill>
        <p:spPr>
          <a:xfrm>
            <a:off x="21887125" y="4931798"/>
            <a:ext cx="9513351" cy="2929145"/>
          </a:xfrm>
          <a:prstGeom prst="rect">
            <a:avLst/>
          </a:prstGeom>
          <a:noFill/>
          <a:ln>
            <a:noFill/>
          </a:ln>
        </p:spPr>
      </p:pic>
      <p:pic>
        <p:nvPicPr>
          <p:cNvPr id="63" name="Google Shape;63;p4"/>
          <p:cNvPicPr preferRelativeResize="0"/>
          <p:nvPr/>
        </p:nvPicPr>
        <p:blipFill>
          <a:blip r:embed="rId13">
            <a:alphaModFix/>
          </a:blip>
          <a:stretch>
            <a:fillRect/>
          </a:stretch>
        </p:blipFill>
        <p:spPr>
          <a:xfrm>
            <a:off x="22010900" y="7763800"/>
            <a:ext cx="2996876" cy="2298324"/>
          </a:xfrm>
          <a:prstGeom prst="rect">
            <a:avLst/>
          </a:prstGeom>
          <a:noFill/>
          <a:ln>
            <a:noFill/>
          </a:ln>
        </p:spPr>
      </p:pic>
      <p:sp>
        <p:nvSpPr>
          <p:cNvPr id="64" name="Google Shape;64;p4"/>
          <p:cNvSpPr txBox="1"/>
          <p:nvPr/>
        </p:nvSpPr>
        <p:spPr>
          <a:xfrm>
            <a:off x="21902325" y="10241442"/>
            <a:ext cx="3417000" cy="3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F</a:t>
            </a:r>
            <a:r>
              <a:rPr lang="en-US" sz="1000">
                <a:latin typeface="Calibri"/>
                <a:ea typeface="Calibri"/>
                <a:cs typeface="Calibri"/>
                <a:sym typeface="Calibri"/>
              </a:rPr>
              <a:t>igure 8: The implementation of VGG16 model</a:t>
            </a:r>
            <a:endParaRPr sz="1000">
              <a:latin typeface="Calibri"/>
              <a:ea typeface="Calibri"/>
              <a:cs typeface="Calibri"/>
              <a:sym typeface="Calibri"/>
            </a:endParaRPr>
          </a:p>
        </p:txBody>
      </p:sp>
      <p:pic>
        <p:nvPicPr>
          <p:cNvPr id="65" name="Google Shape;65;p4"/>
          <p:cNvPicPr preferRelativeResize="0"/>
          <p:nvPr/>
        </p:nvPicPr>
        <p:blipFill>
          <a:blip r:embed="rId14">
            <a:alphaModFix/>
          </a:blip>
          <a:stretch>
            <a:fillRect/>
          </a:stretch>
        </p:blipFill>
        <p:spPr>
          <a:xfrm>
            <a:off x="25172987" y="7733500"/>
            <a:ext cx="2274326" cy="2775680"/>
          </a:xfrm>
          <a:prstGeom prst="rect">
            <a:avLst/>
          </a:prstGeom>
          <a:noFill/>
          <a:ln>
            <a:noFill/>
          </a:ln>
        </p:spPr>
      </p:pic>
      <p:sp>
        <p:nvSpPr>
          <p:cNvPr id="66" name="Google Shape;66;p4"/>
          <p:cNvSpPr txBox="1"/>
          <p:nvPr/>
        </p:nvSpPr>
        <p:spPr>
          <a:xfrm>
            <a:off x="24725900" y="10576413"/>
            <a:ext cx="3835800" cy="3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alibri"/>
                <a:ea typeface="Calibri"/>
                <a:cs typeface="Calibri"/>
                <a:sym typeface="Calibri"/>
              </a:rPr>
              <a:t>F</a:t>
            </a:r>
            <a:r>
              <a:rPr lang="en-US" sz="1000">
                <a:latin typeface="Calibri"/>
                <a:ea typeface="Calibri"/>
                <a:cs typeface="Calibri"/>
                <a:sym typeface="Calibri"/>
              </a:rPr>
              <a:t>igure 9: The implementation of DenseNet201 model</a:t>
            </a:r>
            <a:endParaRPr sz="1000">
              <a:latin typeface="Calibri"/>
              <a:ea typeface="Calibri"/>
              <a:cs typeface="Calibri"/>
              <a:sym typeface="Calibri"/>
            </a:endParaRPr>
          </a:p>
        </p:txBody>
      </p:sp>
      <p:sp>
        <p:nvSpPr>
          <p:cNvPr id="67" name="Google Shape;67;p4"/>
          <p:cNvSpPr txBox="1"/>
          <p:nvPr/>
        </p:nvSpPr>
        <p:spPr>
          <a:xfrm>
            <a:off x="952250" y="11931873"/>
            <a:ext cx="9261000" cy="181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600" b="1">
                <a:solidFill>
                  <a:schemeClr val="dk1"/>
                </a:solidFill>
              </a:rPr>
              <a:t>Objective</a:t>
            </a:r>
            <a:endParaRPr sz="1600" b="1">
              <a:solidFill>
                <a:schemeClr val="dk1"/>
              </a:solidFill>
            </a:endParaRPr>
          </a:p>
          <a:p>
            <a:pPr marL="457200" lvl="0" indent="-330200" algn="l" rtl="0">
              <a:lnSpc>
                <a:spcPct val="115000"/>
              </a:lnSpc>
              <a:spcBef>
                <a:spcPts val="1200"/>
              </a:spcBef>
              <a:spcAft>
                <a:spcPts val="0"/>
              </a:spcAft>
              <a:buClr>
                <a:schemeClr val="dk1"/>
              </a:buClr>
              <a:buSzPts val="1600"/>
              <a:buChar char="●"/>
            </a:pPr>
            <a:r>
              <a:rPr lang="en-US" sz="1600">
                <a:solidFill>
                  <a:schemeClr val="dk1"/>
                </a:solidFill>
              </a:rPr>
              <a:t>Develop an image captioning system using </a:t>
            </a:r>
            <a:r>
              <a:rPr lang="en-US" sz="1600" b="1">
                <a:solidFill>
                  <a:schemeClr val="dk1"/>
                </a:solidFill>
              </a:rPr>
              <a:t>CNNs</a:t>
            </a:r>
            <a:r>
              <a:rPr lang="en-US" sz="1600">
                <a:solidFill>
                  <a:schemeClr val="dk1"/>
                </a:solidFill>
              </a:rPr>
              <a:t> (e.g., VGG16 and DenseNet201) for feature extraction and </a:t>
            </a:r>
            <a:r>
              <a:rPr lang="en-US" sz="1600" b="1">
                <a:solidFill>
                  <a:schemeClr val="dk1"/>
                </a:solidFill>
              </a:rPr>
              <a:t>LSTM networks</a:t>
            </a:r>
            <a:r>
              <a:rPr lang="en-US" sz="1600">
                <a:solidFill>
                  <a:schemeClr val="dk1"/>
                </a:solidFill>
              </a:rPr>
              <a:t> for sequence generation.</a:t>
            </a:r>
            <a:endParaRPr sz="16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600">
                <a:solidFill>
                  <a:schemeClr val="dk1"/>
                </a:solidFill>
              </a:rPr>
              <a:t>Minimize the overall loss while ensuring accurate caption generation and maintaining computational efficiency.</a:t>
            </a:r>
            <a:br>
              <a:rPr lang="en-US" sz="1800">
                <a:solidFill>
                  <a:schemeClr val="dk1"/>
                </a:solidFill>
              </a:rPr>
            </a:br>
            <a:endParaRPr sz="1800">
              <a:solidFill>
                <a:schemeClr val="dk1"/>
              </a:solidFill>
            </a:endParaRPr>
          </a:p>
          <a:p>
            <a:pPr marL="0" lvl="0" indent="0" algn="l" rtl="0">
              <a:spcBef>
                <a:spcPts val="1200"/>
              </a:spcBef>
              <a:spcAft>
                <a:spcPts val="0"/>
              </a:spcAft>
              <a:buNone/>
            </a:pPr>
            <a:endParaRPr sz="8900">
              <a:latin typeface="Calibri"/>
              <a:ea typeface="Calibri"/>
              <a:cs typeface="Calibri"/>
              <a:sym typeface="Calibri"/>
            </a:endParaRPr>
          </a:p>
        </p:txBody>
      </p:sp>
      <p:sp>
        <p:nvSpPr>
          <p:cNvPr id="68" name="Google Shape;68;p4"/>
          <p:cNvSpPr txBox="1"/>
          <p:nvPr/>
        </p:nvSpPr>
        <p:spPr>
          <a:xfrm>
            <a:off x="798875" y="13797673"/>
            <a:ext cx="5171100" cy="3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solidFill>
                  <a:schemeClr val="dk1"/>
                </a:solidFill>
              </a:rPr>
              <a:t>Goal: Minimize the loss over N time steps, where:</a:t>
            </a:r>
            <a:endParaRPr sz="1600">
              <a:latin typeface="Calibri"/>
              <a:ea typeface="Calibri"/>
              <a:cs typeface="Calibri"/>
              <a:sym typeface="Calibri"/>
            </a:endParaRPr>
          </a:p>
        </p:txBody>
      </p:sp>
      <p:pic>
        <p:nvPicPr>
          <p:cNvPr id="69" name="Google Shape;69;p4"/>
          <p:cNvPicPr preferRelativeResize="0"/>
          <p:nvPr/>
        </p:nvPicPr>
        <p:blipFill rotWithShape="1">
          <a:blip r:embed="rId15">
            <a:alphaModFix/>
          </a:blip>
          <a:srcRect t="-16875" b="-7025"/>
          <a:stretch/>
        </p:blipFill>
        <p:spPr>
          <a:xfrm>
            <a:off x="420825" y="14088794"/>
            <a:ext cx="2996875" cy="1340257"/>
          </a:xfrm>
          <a:prstGeom prst="rect">
            <a:avLst/>
          </a:prstGeom>
          <a:noFill/>
          <a:ln>
            <a:noFill/>
          </a:ln>
        </p:spPr>
      </p:pic>
      <p:pic>
        <p:nvPicPr>
          <p:cNvPr id="70" name="Google Shape;70;p4"/>
          <p:cNvPicPr preferRelativeResize="0"/>
          <p:nvPr/>
        </p:nvPicPr>
        <p:blipFill>
          <a:blip r:embed="rId16">
            <a:alphaModFix/>
          </a:blip>
          <a:stretch>
            <a:fillRect/>
          </a:stretch>
        </p:blipFill>
        <p:spPr>
          <a:xfrm>
            <a:off x="940925" y="16074775"/>
            <a:ext cx="4539899" cy="301449"/>
          </a:xfrm>
          <a:prstGeom prst="rect">
            <a:avLst/>
          </a:prstGeom>
          <a:noFill/>
          <a:ln>
            <a:noFill/>
          </a:ln>
        </p:spPr>
      </p:pic>
      <p:sp>
        <p:nvSpPr>
          <p:cNvPr id="71" name="Google Shape;71;p4"/>
          <p:cNvSpPr txBox="1"/>
          <p:nvPr/>
        </p:nvSpPr>
        <p:spPr>
          <a:xfrm>
            <a:off x="21886588" y="11739825"/>
            <a:ext cx="5725500" cy="13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b="1">
                <a:solidFill>
                  <a:schemeClr val="dk1"/>
                </a:solidFill>
              </a:rPr>
              <a:t>Dataset</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b="1">
                <a:solidFill>
                  <a:schemeClr val="dk1"/>
                </a:solidFill>
              </a:rPr>
              <a:t>Flickr8k</a:t>
            </a:r>
            <a:r>
              <a:rPr lang="en-US" sz="1100">
                <a:solidFill>
                  <a:schemeClr val="dk1"/>
                </a:solidFill>
              </a:rPr>
              <a:t>: 8,000 images with human-generated captions.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Split</a:t>
            </a:r>
            <a:r>
              <a:rPr lang="en-US" sz="1100">
                <a:solidFill>
                  <a:schemeClr val="dk1"/>
                </a:solidFill>
              </a:rPr>
              <a:t>: 6,000 (training), 1,000 (validation), 1,000 (testing).</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Preprocessing</a:t>
            </a:r>
            <a:r>
              <a:rPr lang="en-US" sz="1100">
                <a:solidFill>
                  <a:schemeClr val="dk1"/>
                </a:solidFill>
              </a:rPr>
              <a:t>: Resize to 224x224, clean captions, and add </a:t>
            </a:r>
            <a:r>
              <a:rPr lang="en-US" sz="1100">
                <a:solidFill>
                  <a:srgbClr val="188038"/>
                </a:solidFill>
                <a:latin typeface="Roboto Mono"/>
                <a:ea typeface="Roboto Mono"/>
                <a:cs typeface="Roboto Mono"/>
                <a:sym typeface="Roboto Mono"/>
              </a:rPr>
              <a:t>&lt;start&gt;</a:t>
            </a:r>
            <a:r>
              <a:rPr lang="en-US" sz="1100">
                <a:solidFill>
                  <a:schemeClr val="dk1"/>
                </a:solidFill>
              </a:rPr>
              <a:t>/</a:t>
            </a:r>
            <a:r>
              <a:rPr lang="en-US" sz="1100">
                <a:solidFill>
                  <a:srgbClr val="188038"/>
                </a:solidFill>
                <a:latin typeface="Roboto Mono"/>
                <a:ea typeface="Roboto Mono"/>
                <a:cs typeface="Roboto Mono"/>
                <a:sym typeface="Roboto Mono"/>
              </a:rPr>
              <a:t>&lt;end&gt;</a:t>
            </a:r>
            <a:r>
              <a:rPr lang="en-US" sz="1100">
                <a:solidFill>
                  <a:schemeClr val="dk1"/>
                </a:solidFill>
              </a:rPr>
              <a:t> tokens.</a:t>
            </a:r>
            <a:endParaRPr sz="1100">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914400" lvl="1" indent="-298450" algn="l" rtl="0">
              <a:lnSpc>
                <a:spcPct val="115000"/>
              </a:lnSpc>
              <a:spcBef>
                <a:spcPts val="1200"/>
              </a:spcBef>
              <a:spcAft>
                <a:spcPts val="0"/>
              </a:spcAft>
              <a:buClr>
                <a:schemeClr val="dk1"/>
              </a:buClr>
              <a:buSzPts val="1100"/>
              <a:buChar char="○"/>
            </a:pPr>
            <a:endParaRPr sz="1100">
              <a:solidFill>
                <a:schemeClr val="dk1"/>
              </a:solidFill>
            </a:endParaRPr>
          </a:p>
          <a:p>
            <a:pPr marL="0" lvl="0" indent="0" algn="l" rtl="0">
              <a:spcBef>
                <a:spcPts val="1200"/>
              </a:spcBef>
              <a:spcAft>
                <a:spcPts val="0"/>
              </a:spcAft>
              <a:buNone/>
            </a:pPr>
            <a:endParaRPr sz="8900">
              <a:latin typeface="Calibri"/>
              <a:ea typeface="Calibri"/>
              <a:cs typeface="Calibri"/>
              <a:sym typeface="Calibri"/>
            </a:endParaRPr>
          </a:p>
        </p:txBody>
      </p:sp>
      <p:sp>
        <p:nvSpPr>
          <p:cNvPr id="72" name="Google Shape;72;p4"/>
          <p:cNvSpPr txBox="1"/>
          <p:nvPr/>
        </p:nvSpPr>
        <p:spPr>
          <a:xfrm>
            <a:off x="21693275" y="12896825"/>
            <a:ext cx="5354400" cy="120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sz="1100" b="1">
                <a:solidFill>
                  <a:schemeClr val="dk1"/>
                </a:solidFill>
              </a:rPr>
              <a:t>Evaluation</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US" sz="1100" b="1">
                <a:solidFill>
                  <a:schemeClr val="dk1"/>
                </a:solidFill>
              </a:rPr>
              <a:t>Metrics</a:t>
            </a:r>
            <a:r>
              <a:rPr lang="en-US" sz="1100">
                <a:solidFill>
                  <a:schemeClr val="dk1"/>
                </a:solidFill>
              </a:rPr>
              <a:t>:</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a:solidFill>
                  <a:schemeClr val="dk1"/>
                </a:solidFill>
              </a:rPr>
              <a:t>BLEU Scores: Assess caption quality.</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a:solidFill>
                  <a:schemeClr val="dk1"/>
                </a:solidFill>
              </a:rPr>
              <a:t>Training Time &amp; Memory Usage: Measure computational efficiency.</a:t>
            </a:r>
            <a:endParaRPr sz="8900">
              <a:latin typeface="Calibri"/>
              <a:ea typeface="Calibri"/>
              <a:cs typeface="Calibri"/>
              <a:sym typeface="Calibri"/>
            </a:endParaRPr>
          </a:p>
        </p:txBody>
      </p:sp>
      <p:sp>
        <p:nvSpPr>
          <p:cNvPr id="73" name="Google Shape;73;p4"/>
          <p:cNvSpPr/>
          <p:nvPr/>
        </p:nvSpPr>
        <p:spPr>
          <a:xfrm>
            <a:off x="27805400" y="11893425"/>
            <a:ext cx="5018700" cy="29292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74" name="Google Shape;74;p4"/>
          <p:cNvSpPr txBox="1"/>
          <p:nvPr/>
        </p:nvSpPr>
        <p:spPr>
          <a:xfrm>
            <a:off x="27805400" y="11916850"/>
            <a:ext cx="4350300" cy="287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sz="1100" b="1">
                <a:solidFill>
                  <a:schemeClr val="dk1"/>
                </a:solidFill>
              </a:rPr>
              <a:t>Model Training</a:t>
            </a:r>
            <a:br>
              <a:rPr lang="en-US" sz="1100" b="1">
                <a:solidFill>
                  <a:schemeClr val="dk1"/>
                </a:solidFill>
              </a:rPr>
            </a:br>
            <a:r>
              <a:rPr lang="en-US" sz="1100" b="1">
                <a:solidFill>
                  <a:schemeClr val="dk1"/>
                </a:solidFill>
              </a:rPr>
              <a:t>Feature Extraction</a:t>
            </a:r>
            <a:r>
              <a:rPr lang="en-US" sz="1100">
                <a:solidFill>
                  <a:schemeClr val="dk1"/>
                </a:solidFill>
              </a:rPr>
              <a:t>:</a:t>
            </a:r>
            <a:endParaRPr sz="1100">
              <a:solidFill>
                <a:schemeClr val="dk1"/>
              </a:solidFill>
            </a:endParaRPr>
          </a:p>
          <a:p>
            <a:pPr marL="914400" lvl="1" indent="-298450" algn="l" rtl="0">
              <a:lnSpc>
                <a:spcPct val="115000"/>
              </a:lnSpc>
              <a:spcBef>
                <a:spcPts val="1200"/>
              </a:spcBef>
              <a:spcAft>
                <a:spcPts val="0"/>
              </a:spcAft>
              <a:buClr>
                <a:schemeClr val="dk1"/>
              </a:buClr>
              <a:buSzPts val="1100"/>
              <a:buChar char="○"/>
            </a:pPr>
            <a:r>
              <a:rPr lang="en-US" sz="1100">
                <a:solidFill>
                  <a:schemeClr val="dk1"/>
                </a:solidFill>
              </a:rPr>
              <a:t>Models: VGG16 and DenseNet201 (pre-trained on ImageNet).</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a:solidFill>
                  <a:schemeClr val="dk1"/>
                </a:solidFill>
              </a:rPr>
              <a:t>Extract features from the last convolutional layer.</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Caption Generation</a:t>
            </a:r>
            <a:r>
              <a:rPr lang="en-US" sz="1100">
                <a:solidFill>
                  <a:schemeClr val="dk1"/>
                </a:solidFill>
              </a:rPr>
              <a:t>:</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a:solidFill>
                  <a:schemeClr val="dk1"/>
                </a:solidFill>
              </a:rPr>
              <a:t>LSTM decodes features to generate captions.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Training Details</a:t>
            </a:r>
            <a:r>
              <a:rPr lang="en-US" sz="1100">
                <a:solidFill>
                  <a:schemeClr val="dk1"/>
                </a:solidFill>
              </a:rPr>
              <a:t>:</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b="1">
                <a:solidFill>
                  <a:schemeClr val="dk1"/>
                </a:solidFill>
              </a:rPr>
              <a:t>Batch Size</a:t>
            </a:r>
            <a:r>
              <a:rPr lang="en-US" sz="1100">
                <a:solidFill>
                  <a:schemeClr val="dk1"/>
                </a:solidFill>
              </a:rPr>
              <a:t>: VGG16 (32), DenseNet201 (64).</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b="1">
                <a:solidFill>
                  <a:schemeClr val="dk1"/>
                </a:solidFill>
              </a:rPr>
              <a:t>Optimizer</a:t>
            </a:r>
            <a:r>
              <a:rPr lang="en-US" sz="1100">
                <a:solidFill>
                  <a:schemeClr val="dk1"/>
                </a:solidFill>
              </a:rPr>
              <a:t>: Adam with learning rate decay.</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US" sz="1100" b="1">
                <a:solidFill>
                  <a:schemeClr val="dk1"/>
                </a:solidFill>
              </a:rPr>
              <a:t>Loss Function</a:t>
            </a:r>
            <a:r>
              <a:rPr lang="en-US" sz="1100">
                <a:solidFill>
                  <a:schemeClr val="dk1"/>
                </a:solidFill>
              </a:rPr>
              <a:t>:</a:t>
            </a:r>
            <a:endParaRPr sz="1100" b="1">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Environment</a:t>
            </a:r>
            <a:r>
              <a:rPr lang="en-US" sz="1100">
                <a:solidFill>
                  <a:schemeClr val="dk1"/>
                </a:solidFill>
              </a:rPr>
              <a:t>: Jupyter Notebook.</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US" sz="1100" b="1">
                <a:solidFill>
                  <a:schemeClr val="dk1"/>
                </a:solidFill>
              </a:rPr>
              <a:t>Resources</a:t>
            </a:r>
            <a:r>
              <a:rPr lang="en-US" sz="1100">
                <a:solidFill>
                  <a:schemeClr val="dk1"/>
                </a:solidFill>
              </a:rPr>
              <a:t>: CPU and GPU for training.</a:t>
            </a:r>
            <a:endParaRPr sz="8900">
              <a:latin typeface="Calibri"/>
              <a:ea typeface="Calibri"/>
              <a:cs typeface="Calibri"/>
              <a:sym typeface="Calibri"/>
            </a:endParaRPr>
          </a:p>
        </p:txBody>
      </p:sp>
      <p:sp>
        <p:nvSpPr>
          <p:cNvPr id="75" name="Google Shape;75;p4"/>
          <p:cNvSpPr txBox="1"/>
          <p:nvPr/>
        </p:nvSpPr>
        <p:spPr>
          <a:xfrm>
            <a:off x="840900" y="15418350"/>
            <a:ext cx="92052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a:latin typeface="Calibri"/>
                <a:ea typeface="Calibri"/>
                <a:cs typeface="Calibri"/>
                <a:sym typeface="Calibri"/>
              </a:rPr>
              <a:t>The loss function is typically cross-entropy loss, which measures the difference between the predicted word probabilities and the actual word.</a:t>
            </a:r>
            <a:endParaRPr sz="1500">
              <a:latin typeface="Calibri"/>
              <a:ea typeface="Calibri"/>
              <a:cs typeface="Calibri"/>
              <a:sym typeface="Calibri"/>
            </a:endParaRPr>
          </a:p>
        </p:txBody>
      </p:sp>
      <p:sp>
        <p:nvSpPr>
          <p:cNvPr id="76" name="Google Shape;76;p4"/>
          <p:cNvSpPr txBox="1"/>
          <p:nvPr/>
        </p:nvSpPr>
        <p:spPr>
          <a:xfrm>
            <a:off x="21988850" y="15321650"/>
            <a:ext cx="10794600" cy="381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latin typeface="Calibri"/>
                <a:ea typeface="Calibri"/>
                <a:cs typeface="Calibri"/>
                <a:sym typeface="Calibri"/>
              </a:rPr>
              <a:t>This study systematically evaluated the capabilities of sophisticated deep learning architectures, notably VGG16 and DenseNet201, in the field of picture captioning. We proved, using the Flickr8k dataset, which combining Convolutional Neural Networks (CNNs) with Long Short-Term Memory (LSTM) networks to compare the relevancy of generated picture captions. The VGG16 model, with its deep yet simple architecture, has demonstrated impressive ability to extract precise visual features, whereas DenseNet201's complicated connection pattern has proven critical in guaranteeing robust feature propagation and successful learning. Our findings confirm that the strategic combination of these models enables a more sophisticated comprehension and development of natural language descriptions of pictures, therefore bridging a significant gap between visual data perception and language representation. This innovation not only advances academic research in picture captioning, but it also prepares the way for practical applications in a variety of disciplines, including automated surveillance, assistive devices for the visually impaired, and improved engagement with digital media.</a:t>
            </a:r>
            <a:endParaRPr sz="1600">
              <a:latin typeface="Calibri"/>
              <a:ea typeface="Calibri"/>
              <a:cs typeface="Calibri"/>
              <a:sym typeface="Calibri"/>
            </a:endParaRPr>
          </a:p>
        </p:txBody>
      </p:sp>
      <p:sp>
        <p:nvSpPr>
          <p:cNvPr id="77" name="Google Shape;77;p4"/>
          <p:cNvSpPr/>
          <p:nvPr/>
        </p:nvSpPr>
        <p:spPr>
          <a:xfrm>
            <a:off x="21667514" y="18193598"/>
            <a:ext cx="11254500" cy="632700"/>
          </a:xfrm>
          <a:prstGeom prst="rect">
            <a:avLst/>
          </a:prstGeom>
          <a:solidFill>
            <a:srgbClr val="CC0000"/>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400"/>
              <a:buFont typeface="Arial"/>
              <a:buNone/>
            </a:pPr>
            <a:r>
              <a:rPr lang="en-US" sz="3400" b="1">
                <a:solidFill>
                  <a:srgbClr val="EDEDED"/>
                </a:solidFill>
              </a:rPr>
              <a:t>References</a:t>
            </a:r>
            <a:endParaRPr sz="1400" b="0" i="0" u="none" strike="noStrike" cap="none">
              <a:solidFill>
                <a:srgbClr val="EDEDED"/>
              </a:solidFill>
              <a:latin typeface="Arial"/>
              <a:ea typeface="Arial"/>
              <a:cs typeface="Arial"/>
              <a:sym typeface="Arial"/>
            </a:endParaRPr>
          </a:p>
        </p:txBody>
      </p:sp>
      <p:sp>
        <p:nvSpPr>
          <p:cNvPr id="78" name="Google Shape;78;p4"/>
          <p:cNvSpPr txBox="1"/>
          <p:nvPr/>
        </p:nvSpPr>
        <p:spPr>
          <a:xfrm>
            <a:off x="21618425" y="18855100"/>
            <a:ext cx="10925700" cy="262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latin typeface="Calibri"/>
                <a:ea typeface="Calibri"/>
                <a:cs typeface="Calibri"/>
                <a:sym typeface="Calibri"/>
              </a:rPr>
              <a:t>[1] Vinyals, O., Toshev, A., Bengio, S., &amp; Erhan, D. (2015). Show and tell: A neural image caption generator. In Proceedings of the IEEE conference on computer vision and pattern recognition (pp. 3156-3164).</a:t>
            </a:r>
            <a:endParaRPr sz="1600">
              <a:latin typeface="Calibri"/>
              <a:ea typeface="Calibri"/>
              <a:cs typeface="Calibri"/>
              <a:sym typeface="Calibri"/>
            </a:endParaRPr>
          </a:p>
          <a:p>
            <a:pPr marL="0" lvl="0" indent="0" algn="l" rtl="0">
              <a:spcBef>
                <a:spcPts val="0"/>
              </a:spcBef>
              <a:spcAft>
                <a:spcPts val="0"/>
              </a:spcAft>
              <a:buNone/>
            </a:pPr>
            <a:r>
              <a:rPr lang="en-US" sz="1600">
                <a:latin typeface="Calibri"/>
                <a:ea typeface="Calibri"/>
                <a:cs typeface="Calibri"/>
                <a:sym typeface="Calibri"/>
              </a:rPr>
              <a:t> [2] Karpathy, A., &amp; Fei-Fei, L. (2015). Deep visual-semantic alignments for generating image descriptions. In Proceedings of the IEEE conference on computer vision and pattern recognition (pp. 3128-3137).</a:t>
            </a:r>
            <a:endParaRPr sz="1600">
              <a:latin typeface="Calibri"/>
              <a:ea typeface="Calibri"/>
              <a:cs typeface="Calibri"/>
              <a:sym typeface="Calibri"/>
            </a:endParaRPr>
          </a:p>
          <a:p>
            <a:pPr marL="0" lvl="0" indent="0" algn="l" rtl="0">
              <a:spcBef>
                <a:spcPts val="0"/>
              </a:spcBef>
              <a:spcAft>
                <a:spcPts val="0"/>
              </a:spcAft>
              <a:buNone/>
            </a:pPr>
            <a:r>
              <a:rPr lang="en-US" sz="1600">
                <a:latin typeface="Calibri"/>
                <a:ea typeface="Calibri"/>
                <a:cs typeface="Calibri"/>
                <a:sym typeface="Calibri"/>
              </a:rPr>
              <a:t> [3] Md. Zakir Hossain, Ferdous Sohel, Mohd Fairuz Shiratuddin, and Hamid Laga. (2018). A Comprehensive Survey of Deep Learning for Image Captioning. ACM Comput. Surv. 51, 6, Article 118 (February 2019), 36 pages. </a:t>
            </a:r>
            <a:r>
              <a:rPr lang="en-US" sz="1600" u="sng">
                <a:solidFill>
                  <a:schemeClr val="hlink"/>
                </a:solidFill>
                <a:latin typeface="Calibri"/>
                <a:ea typeface="Calibri"/>
                <a:cs typeface="Calibri"/>
                <a:sym typeface="Calibri"/>
                <a:hlinkClick r:id="rId17"/>
              </a:rPr>
              <a:t>https://doi.org/10.1145/3295748</a:t>
            </a:r>
            <a:endParaRPr sz="1600">
              <a:latin typeface="Calibri"/>
              <a:ea typeface="Calibri"/>
              <a:cs typeface="Calibri"/>
              <a:sym typeface="Calibri"/>
            </a:endParaRPr>
          </a:p>
          <a:p>
            <a:pPr marL="0" lvl="0" indent="0" algn="l" rtl="0">
              <a:spcBef>
                <a:spcPts val="0"/>
              </a:spcBef>
              <a:spcAft>
                <a:spcPts val="0"/>
              </a:spcAft>
              <a:buNone/>
            </a:pPr>
            <a:r>
              <a:rPr lang="en-US" sz="1600">
                <a:latin typeface="Calibri"/>
                <a:ea typeface="Calibri"/>
                <a:cs typeface="Calibri"/>
                <a:sym typeface="Calibri"/>
              </a:rPr>
              <a:t> [4] Md. S. Takkar, A. Jain and P. Adlakha, "Comparative Study of Different Image Captioning Models," 2021 5th International Conference on Computing Methodologies and Communication (ICCMC), Erode, India, 2021, pp. 1366- 1371, doi: 10.1109/ICCMC51019.2021.9418451.</a:t>
            </a:r>
            <a:endParaRPr sz="1600">
              <a:latin typeface="Calibri"/>
              <a:ea typeface="Calibri"/>
              <a:cs typeface="Calibri"/>
              <a:sym typeface="Calibri"/>
            </a:endParaRPr>
          </a:p>
          <a:p>
            <a:pPr marL="0" lvl="0" indent="0" algn="l" rtl="0">
              <a:spcBef>
                <a:spcPts val="0"/>
              </a:spcBef>
              <a:spcAft>
                <a:spcPts val="0"/>
              </a:spcAft>
              <a:buNone/>
            </a:pPr>
            <a:r>
              <a:rPr lang="en-US" sz="1600">
                <a:latin typeface="Calibri"/>
                <a:ea typeface="Calibri"/>
                <a:cs typeface="Calibri"/>
                <a:sym typeface="Calibri"/>
              </a:rPr>
              <a:t> [5] Zhiyong Cui, Ruimin Ke, Ziyuan Pu, Yinhai Wang,Stacked bidirectional and unidirectional LSTM recurrent neural network for forecasting network-wide traffic state with missing values,Transportation Research Part C: Emerging Technologies,Volume 118,2020,1026</a:t>
            </a:r>
            <a:endParaRPr sz="1600">
              <a:latin typeface="Calibri"/>
              <a:ea typeface="Calibri"/>
              <a:cs typeface="Calibri"/>
              <a:sym typeface="Calibri"/>
            </a:endParaRPr>
          </a:p>
        </p:txBody>
      </p:sp>
      <p:sp>
        <p:nvSpPr>
          <p:cNvPr id="79" name="Google Shape;79;p4"/>
          <p:cNvSpPr txBox="1"/>
          <p:nvPr/>
        </p:nvSpPr>
        <p:spPr>
          <a:xfrm>
            <a:off x="798875" y="16391113"/>
            <a:ext cx="9005100" cy="130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b="1">
                <a:latin typeface="Calibri"/>
                <a:ea typeface="Calibri"/>
                <a:cs typeface="Calibri"/>
                <a:sym typeface="Calibri"/>
              </a:rPr>
              <a:t>Feature Fusion:</a:t>
            </a:r>
            <a:endParaRPr sz="1500" b="1">
              <a:latin typeface="Calibri"/>
              <a:ea typeface="Calibri"/>
              <a:cs typeface="Calibri"/>
              <a:sym typeface="Calibri"/>
            </a:endParaRPr>
          </a:p>
          <a:p>
            <a:pPr marL="0" lvl="0" indent="0" algn="l" rtl="0">
              <a:spcBef>
                <a:spcPts val="0"/>
              </a:spcBef>
              <a:spcAft>
                <a:spcPts val="0"/>
              </a:spcAft>
              <a:buNone/>
            </a:pPr>
            <a:endParaRPr sz="1600" b="1">
              <a:latin typeface="Calibri"/>
              <a:ea typeface="Calibri"/>
              <a:cs typeface="Calibri"/>
              <a:sym typeface="Calibri"/>
            </a:endParaRPr>
          </a:p>
          <a:p>
            <a:pPr marL="0" lvl="0" indent="0" algn="l" rtl="0">
              <a:spcBef>
                <a:spcPts val="0"/>
              </a:spcBef>
              <a:spcAft>
                <a:spcPts val="0"/>
              </a:spcAft>
              <a:buNone/>
            </a:pPr>
            <a:r>
              <a:rPr lang="en-US" sz="1600" b="1">
                <a:latin typeface="Calibri"/>
                <a:ea typeface="Calibri"/>
                <a:cs typeface="Calibri"/>
                <a:sym typeface="Calibri"/>
              </a:rPr>
              <a:t> Visual Features: </a:t>
            </a:r>
            <a:r>
              <a:rPr lang="en-US" sz="1600">
                <a:latin typeface="Calibri"/>
                <a:ea typeface="Calibri"/>
                <a:cs typeface="Calibri"/>
                <a:sym typeface="Calibri"/>
              </a:rPr>
              <a:t> CNN(Image): Extracted from the image using a CNN model like VGG16 or DenseNet201. </a:t>
            </a:r>
            <a:br>
              <a:rPr lang="en-US" sz="1600">
                <a:latin typeface="Calibri"/>
                <a:ea typeface="Calibri"/>
                <a:cs typeface="Calibri"/>
                <a:sym typeface="Calibri"/>
              </a:rPr>
            </a:br>
            <a:br>
              <a:rPr lang="en-US" sz="1600">
                <a:latin typeface="Calibri"/>
                <a:ea typeface="Calibri"/>
                <a:cs typeface="Calibri"/>
                <a:sym typeface="Calibri"/>
              </a:rPr>
            </a:br>
            <a:r>
              <a:rPr lang="en-US" sz="1600" b="1">
                <a:latin typeface="Calibri"/>
                <a:ea typeface="Calibri"/>
                <a:cs typeface="Calibri"/>
                <a:sym typeface="Calibri"/>
              </a:rPr>
              <a:t>Textual Context: </a:t>
            </a:r>
            <a:r>
              <a:rPr lang="en-US" sz="1600">
                <a:latin typeface="Calibri"/>
                <a:ea typeface="Calibri"/>
                <a:cs typeface="Calibri"/>
                <a:sym typeface="Calibri"/>
              </a:rPr>
              <a:t>LSTM(Text Embedding)): Generated by embedding words and passing them through an LSTM to capture sequential dependencies. </a:t>
            </a:r>
            <a:endParaRPr sz="1600">
              <a:latin typeface="Calibri"/>
              <a:ea typeface="Calibri"/>
              <a:cs typeface="Calibri"/>
              <a:sym typeface="Calibri"/>
            </a:endParaRPr>
          </a:p>
          <a:p>
            <a:pPr marL="0" lvl="0" indent="0" algn="l" rtl="0">
              <a:spcBef>
                <a:spcPts val="0"/>
              </a:spcBef>
              <a:spcAft>
                <a:spcPts val="0"/>
              </a:spcAft>
              <a:buNone/>
            </a:pPr>
            <a:br>
              <a:rPr lang="en-US" sz="1600">
                <a:latin typeface="Calibri"/>
                <a:ea typeface="Calibri"/>
                <a:cs typeface="Calibri"/>
                <a:sym typeface="Calibri"/>
              </a:rPr>
            </a:br>
            <a:r>
              <a:rPr lang="en-US" sz="1600">
                <a:latin typeface="Calibri"/>
                <a:ea typeface="Calibri"/>
                <a:cs typeface="Calibri"/>
                <a:sym typeface="Calibri"/>
              </a:rPr>
              <a:t>The fusion ensures that both image content and textual context contribute to generating the next word in the caption.</a:t>
            </a:r>
            <a:endParaRPr sz="1600">
              <a:latin typeface="Calibri"/>
              <a:ea typeface="Calibri"/>
              <a:cs typeface="Calibri"/>
              <a:sym typeface="Calibri"/>
            </a:endParaRPr>
          </a:p>
        </p:txBody>
      </p:sp>
      <p:pic>
        <p:nvPicPr>
          <p:cNvPr id="80" name="Google Shape;80;p4"/>
          <p:cNvPicPr preferRelativeResize="0"/>
          <p:nvPr/>
        </p:nvPicPr>
        <p:blipFill>
          <a:blip r:embed="rId18">
            <a:alphaModFix/>
          </a:blip>
          <a:stretch>
            <a:fillRect/>
          </a:stretch>
        </p:blipFill>
        <p:spPr>
          <a:xfrm>
            <a:off x="27805398" y="7733501"/>
            <a:ext cx="5018700" cy="3211973"/>
          </a:xfrm>
          <a:prstGeom prst="rect">
            <a:avLst/>
          </a:prstGeom>
          <a:noFill/>
          <a:ln>
            <a:noFill/>
          </a:ln>
        </p:spPr>
      </p:pic>
      <p:pic>
        <p:nvPicPr>
          <p:cNvPr id="81" name="Google Shape;81;p4"/>
          <p:cNvPicPr preferRelativeResize="0"/>
          <p:nvPr/>
        </p:nvPicPr>
        <p:blipFill rotWithShape="1">
          <a:blip r:embed="rId19">
            <a:alphaModFix/>
          </a:blip>
          <a:srcRect l="9230" t="12290" r="-9230" b="-12290"/>
          <a:stretch/>
        </p:blipFill>
        <p:spPr>
          <a:xfrm>
            <a:off x="22511701" y="14148996"/>
            <a:ext cx="1262477" cy="1020565"/>
          </a:xfrm>
          <a:prstGeom prst="rect">
            <a:avLst/>
          </a:prstGeom>
          <a:noFill/>
          <a:ln>
            <a:noFill/>
          </a:ln>
        </p:spPr>
      </p:pic>
      <p:sp>
        <p:nvSpPr>
          <p:cNvPr id="82" name="Google Shape;82;p4"/>
          <p:cNvSpPr txBox="1"/>
          <p:nvPr/>
        </p:nvSpPr>
        <p:spPr>
          <a:xfrm>
            <a:off x="11101550" y="13170775"/>
            <a:ext cx="80469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Calibri"/>
                <a:ea typeface="Calibri"/>
                <a:cs typeface="Calibri"/>
                <a:sym typeface="Calibri"/>
              </a:rPr>
              <a:t>Framework and Architecture for CNN-LSTM Image Captioning</a:t>
            </a:r>
            <a:endParaRPr sz="2000" b="1">
              <a:latin typeface="Calibri"/>
              <a:ea typeface="Calibri"/>
              <a:cs typeface="Calibri"/>
              <a:sym typeface="Calibri"/>
            </a:endParaRPr>
          </a:p>
        </p:txBody>
      </p:sp>
      <p:pic>
        <p:nvPicPr>
          <p:cNvPr id="83" name="Google Shape;83;p4"/>
          <p:cNvPicPr preferRelativeResize="0"/>
          <p:nvPr/>
        </p:nvPicPr>
        <p:blipFill>
          <a:blip r:embed="rId20">
            <a:alphaModFix/>
          </a:blip>
          <a:stretch>
            <a:fillRect/>
          </a:stretch>
        </p:blipFill>
        <p:spPr>
          <a:xfrm>
            <a:off x="23971250" y="14022902"/>
            <a:ext cx="2557500" cy="112052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1279</Words>
  <Application>Microsoft Macintosh PowerPoint</Application>
  <PresentationFormat>Custom</PresentationFormat>
  <Paragraphs>103</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Roboto Mono</vt:lpstr>
      <vt:lpstr>Arial</vt:lpstr>
      <vt:lpstr>Fira Sans</vt:lpstr>
      <vt:lpstr>Arial Narrow</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Rayedi, Srilekha</cp:lastModifiedBy>
  <cp:revision>1</cp:revision>
  <dcterms:modified xsi:type="dcterms:W3CDTF">2024-11-25T17:44:08Z</dcterms:modified>
</cp:coreProperties>
</file>